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34"/>
  </p:notesMasterIdLst>
  <p:handoutMasterIdLst>
    <p:handoutMasterId r:id="rId35"/>
  </p:handoutMasterIdLst>
  <p:sldIdLst>
    <p:sldId id="267" r:id="rId2"/>
    <p:sldId id="299" r:id="rId3"/>
    <p:sldId id="300" r:id="rId4"/>
    <p:sldId id="301" r:id="rId5"/>
    <p:sldId id="302" r:id="rId6"/>
    <p:sldId id="303" r:id="rId7"/>
    <p:sldId id="305" r:id="rId8"/>
    <p:sldId id="306" r:id="rId9"/>
    <p:sldId id="307" r:id="rId10"/>
    <p:sldId id="308" r:id="rId11"/>
    <p:sldId id="311" r:id="rId12"/>
    <p:sldId id="314" r:id="rId13"/>
    <p:sldId id="312" r:id="rId14"/>
    <p:sldId id="313" r:id="rId15"/>
    <p:sldId id="315" r:id="rId16"/>
    <p:sldId id="316" r:id="rId17"/>
    <p:sldId id="309" r:id="rId18"/>
    <p:sldId id="310"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29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33"/>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13" autoAdjust="0"/>
    <p:restoredTop sz="94660"/>
  </p:normalViewPr>
  <p:slideViewPr>
    <p:cSldViewPr snapToGrid="0">
      <p:cViewPr>
        <p:scale>
          <a:sx n="75" d="100"/>
          <a:sy n="75" d="100"/>
        </p:scale>
        <p:origin x="1194" y="8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484A52-22AF-4533-9C9B-0AA642EB86AD}" type="datetimeFigureOut">
              <a:rPr lang="en-US" smtClean="0"/>
              <a:t>7/25/2022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H.Fakher</a:t>
            </a: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F202B6-280E-4806-AC24-9E1DB3BE22D6}" type="slidenum">
              <a:rPr lang="en-US" smtClean="0"/>
              <a:t>‹#›</a:t>
            </a:fld>
            <a:endParaRPr lang="en-US"/>
          </a:p>
        </p:txBody>
      </p:sp>
    </p:spTree>
    <p:extLst>
      <p:ext uri="{BB962C8B-B14F-4D97-AF65-F5344CB8AC3E}">
        <p14:creationId xmlns:p14="http://schemas.microsoft.com/office/powerpoint/2010/main" val="393385573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95F55E-E18D-44A4-A501-026151CCBF13}" type="datetimeFigureOut">
              <a:rPr lang="en-US" smtClean="0"/>
              <a:t>7/25/2022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H.Fakher</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15EA3C-9438-4681-B894-86D5EF93F54F}" type="slidenum">
              <a:rPr lang="en-US" smtClean="0"/>
              <a:t>‹#›</a:t>
            </a:fld>
            <a:endParaRPr lang="en-US" dirty="0"/>
          </a:p>
        </p:txBody>
      </p:sp>
    </p:spTree>
    <p:extLst>
      <p:ext uri="{BB962C8B-B14F-4D97-AF65-F5344CB8AC3E}">
        <p14:creationId xmlns:p14="http://schemas.microsoft.com/office/powerpoint/2010/main" val="93827621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5754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95515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CA0D6BBA-1C0E-411F-ACFC-368B126EAC19}" type="datetime1">
              <a:rPr lang="en-US" smtClean="0"/>
              <a:t>7/25/2022</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H.Fakher</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3680D392-614A-43D7-BA76-AB1FFE045AF8}" type="slidenum">
              <a:rPr lang="en-US" smtClean="0"/>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19519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26FFEE-1F69-4D77-B8E3-669578E8A164}" type="datetime1">
              <a:rPr lang="en-US" smtClean="0"/>
              <a:t>7/25/2022</a:t>
            </a:fld>
            <a:endParaRPr lang="en-US" dirty="0"/>
          </a:p>
        </p:txBody>
      </p:sp>
      <p:sp>
        <p:nvSpPr>
          <p:cNvPr id="6" name="Footer Placeholder 5"/>
          <p:cNvSpPr>
            <a:spLocks noGrp="1"/>
          </p:cNvSpPr>
          <p:nvPr>
            <p:ph type="ftr" sz="quarter" idx="11"/>
          </p:nvPr>
        </p:nvSpPr>
        <p:spPr/>
        <p:txBody>
          <a:bodyPr/>
          <a:lstStyle/>
          <a:p>
            <a:r>
              <a:rPr lang="en-US" smtClean="0"/>
              <a:t>H.Fakher</a:t>
            </a:r>
            <a:endParaRPr lang="en-US" dirty="0"/>
          </a:p>
        </p:txBody>
      </p:sp>
      <p:sp>
        <p:nvSpPr>
          <p:cNvPr id="7" name="Slide Number Placeholder 6"/>
          <p:cNvSpPr>
            <a:spLocks noGrp="1"/>
          </p:cNvSpPr>
          <p:nvPr>
            <p:ph type="sldNum" sz="quarter" idx="12"/>
          </p:nvPr>
        </p:nvSpPr>
        <p:spPr/>
        <p:txBody>
          <a:bodyPr/>
          <a:lstStyle/>
          <a:p>
            <a:fld id="{3680D392-614A-43D7-BA76-AB1FFE045AF8}" type="slidenum">
              <a:rPr lang="en-US" smtClean="0"/>
              <a:t>‹#›</a:t>
            </a:fld>
            <a:endParaRPr lang="en-US" dirty="0"/>
          </a:p>
        </p:txBody>
      </p:sp>
    </p:spTree>
    <p:extLst>
      <p:ext uri="{BB962C8B-B14F-4D97-AF65-F5344CB8AC3E}">
        <p14:creationId xmlns:p14="http://schemas.microsoft.com/office/powerpoint/2010/main" val="488935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6F2DCE-B716-4CDD-9CF1-D1759E86BAA2}" type="datetime1">
              <a:rPr lang="en-US" smtClean="0"/>
              <a:t>7/25/2022</a:t>
            </a:fld>
            <a:endParaRPr lang="en-US" dirty="0"/>
          </a:p>
        </p:txBody>
      </p:sp>
      <p:sp>
        <p:nvSpPr>
          <p:cNvPr id="6" name="Footer Placeholder 5"/>
          <p:cNvSpPr>
            <a:spLocks noGrp="1"/>
          </p:cNvSpPr>
          <p:nvPr>
            <p:ph type="ftr" sz="quarter" idx="11"/>
          </p:nvPr>
        </p:nvSpPr>
        <p:spPr/>
        <p:txBody>
          <a:bodyPr/>
          <a:lstStyle/>
          <a:p>
            <a:r>
              <a:rPr lang="en-US" smtClean="0"/>
              <a:t>H.Fakher</a:t>
            </a:r>
            <a:endParaRPr lang="en-US" dirty="0"/>
          </a:p>
        </p:txBody>
      </p:sp>
      <p:sp>
        <p:nvSpPr>
          <p:cNvPr id="7" name="Slide Number Placeholder 6"/>
          <p:cNvSpPr>
            <a:spLocks noGrp="1"/>
          </p:cNvSpPr>
          <p:nvPr>
            <p:ph type="sldNum" sz="quarter" idx="12"/>
          </p:nvPr>
        </p:nvSpPr>
        <p:spPr/>
        <p:txBody>
          <a:bodyPr/>
          <a:lstStyle/>
          <a:p>
            <a:fld id="{3680D392-614A-43D7-BA76-AB1FFE045AF8}" type="slidenum">
              <a:rPr lang="en-US" smtClean="0"/>
              <a:t>‹#›</a:t>
            </a:fld>
            <a:endParaRPr lang="en-US" dirty="0"/>
          </a:p>
        </p:txBody>
      </p:sp>
    </p:spTree>
    <p:extLst>
      <p:ext uri="{BB962C8B-B14F-4D97-AF65-F5344CB8AC3E}">
        <p14:creationId xmlns:p14="http://schemas.microsoft.com/office/powerpoint/2010/main" val="3024047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A29E9B-CC18-46CA-B998-3355B2C4C085}" type="datetime1">
              <a:rPr lang="en-US" smtClean="0"/>
              <a:t>7/25/2022</a:t>
            </a:fld>
            <a:endParaRPr lang="en-US" dirty="0"/>
          </a:p>
        </p:txBody>
      </p:sp>
      <p:sp>
        <p:nvSpPr>
          <p:cNvPr id="6" name="Footer Placeholder 5"/>
          <p:cNvSpPr>
            <a:spLocks noGrp="1"/>
          </p:cNvSpPr>
          <p:nvPr>
            <p:ph type="ftr" sz="quarter" idx="11"/>
          </p:nvPr>
        </p:nvSpPr>
        <p:spPr/>
        <p:txBody>
          <a:bodyPr/>
          <a:lstStyle/>
          <a:p>
            <a:r>
              <a:rPr lang="en-US" smtClean="0"/>
              <a:t>H.Fakher</a:t>
            </a:r>
            <a:endParaRPr lang="en-US" dirty="0"/>
          </a:p>
        </p:txBody>
      </p:sp>
      <p:sp>
        <p:nvSpPr>
          <p:cNvPr id="7" name="Slide Number Placeholder 6"/>
          <p:cNvSpPr>
            <a:spLocks noGrp="1"/>
          </p:cNvSpPr>
          <p:nvPr>
            <p:ph type="sldNum" sz="quarter" idx="12"/>
          </p:nvPr>
        </p:nvSpPr>
        <p:spPr/>
        <p:txBody>
          <a:bodyPr/>
          <a:lstStyle/>
          <a:p>
            <a:fld id="{3680D392-614A-43D7-BA76-AB1FFE045AF8}" type="slidenum">
              <a:rPr lang="en-US" smtClean="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31106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049FF-AFFD-4BBA-9D18-27D76F1011B9}" type="datetime1">
              <a:rPr lang="en-US" smtClean="0"/>
              <a:t>7/25/2022</a:t>
            </a:fld>
            <a:endParaRPr lang="en-US" dirty="0"/>
          </a:p>
        </p:txBody>
      </p:sp>
      <p:sp>
        <p:nvSpPr>
          <p:cNvPr id="6" name="Footer Placeholder 5"/>
          <p:cNvSpPr>
            <a:spLocks noGrp="1"/>
          </p:cNvSpPr>
          <p:nvPr>
            <p:ph type="ftr" sz="quarter" idx="11"/>
          </p:nvPr>
        </p:nvSpPr>
        <p:spPr/>
        <p:txBody>
          <a:bodyPr/>
          <a:lstStyle/>
          <a:p>
            <a:r>
              <a:rPr lang="en-US" smtClean="0"/>
              <a:t>H.Fakher</a:t>
            </a:r>
            <a:endParaRPr lang="en-US" dirty="0"/>
          </a:p>
        </p:txBody>
      </p:sp>
      <p:sp>
        <p:nvSpPr>
          <p:cNvPr id="7" name="Slide Number Placeholder 6"/>
          <p:cNvSpPr>
            <a:spLocks noGrp="1"/>
          </p:cNvSpPr>
          <p:nvPr>
            <p:ph type="sldNum" sz="quarter" idx="12"/>
          </p:nvPr>
        </p:nvSpPr>
        <p:spPr/>
        <p:txBody>
          <a:bodyPr/>
          <a:lstStyle/>
          <a:p>
            <a:fld id="{3680D392-614A-43D7-BA76-AB1FFE045AF8}" type="slidenum">
              <a:rPr lang="en-US" smtClean="0"/>
              <a:t>‹#›</a:t>
            </a:fld>
            <a:endParaRPr lang="en-US" dirty="0"/>
          </a:p>
        </p:txBody>
      </p:sp>
    </p:spTree>
    <p:extLst>
      <p:ext uri="{BB962C8B-B14F-4D97-AF65-F5344CB8AC3E}">
        <p14:creationId xmlns:p14="http://schemas.microsoft.com/office/powerpoint/2010/main" val="2925891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FD4B046-DA4F-4514-96D1-43C644C06876}" type="datetime1">
              <a:rPr lang="en-US" smtClean="0"/>
              <a:t>7/25/2022</a:t>
            </a:fld>
            <a:endParaRPr lang="en-US" dirty="0"/>
          </a:p>
        </p:txBody>
      </p:sp>
      <p:sp>
        <p:nvSpPr>
          <p:cNvPr id="4" name="Footer Placeholder 3"/>
          <p:cNvSpPr>
            <a:spLocks noGrp="1"/>
          </p:cNvSpPr>
          <p:nvPr>
            <p:ph type="ftr" sz="quarter" idx="11"/>
          </p:nvPr>
        </p:nvSpPr>
        <p:spPr/>
        <p:txBody>
          <a:bodyPr/>
          <a:lstStyle/>
          <a:p>
            <a:r>
              <a:rPr lang="en-US" smtClean="0"/>
              <a:t>H.Fakher</a:t>
            </a:r>
            <a:endParaRPr lang="en-US" dirty="0"/>
          </a:p>
        </p:txBody>
      </p:sp>
      <p:sp>
        <p:nvSpPr>
          <p:cNvPr id="5" name="Slide Number Placeholder 4"/>
          <p:cNvSpPr>
            <a:spLocks noGrp="1"/>
          </p:cNvSpPr>
          <p:nvPr>
            <p:ph type="sldNum" sz="quarter" idx="12"/>
          </p:nvPr>
        </p:nvSpPr>
        <p:spPr/>
        <p:txBody>
          <a:bodyPr/>
          <a:lstStyle/>
          <a:p>
            <a:fld id="{3680D392-614A-43D7-BA76-AB1FFE045AF8}" type="slidenum">
              <a:rPr lang="en-US" smtClean="0"/>
              <a:t>‹#›</a:t>
            </a:fld>
            <a:endParaRPr lang="en-US" dirty="0"/>
          </a:p>
        </p:txBody>
      </p:sp>
    </p:spTree>
    <p:extLst>
      <p:ext uri="{BB962C8B-B14F-4D97-AF65-F5344CB8AC3E}">
        <p14:creationId xmlns:p14="http://schemas.microsoft.com/office/powerpoint/2010/main" val="470954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10306B5-A511-4CD1-8909-2A55A3668426}" type="datetime1">
              <a:rPr lang="en-US" smtClean="0"/>
              <a:t>7/25/2022</a:t>
            </a:fld>
            <a:endParaRPr lang="en-US" dirty="0"/>
          </a:p>
        </p:txBody>
      </p:sp>
      <p:sp>
        <p:nvSpPr>
          <p:cNvPr id="4" name="Footer Placeholder 3"/>
          <p:cNvSpPr>
            <a:spLocks noGrp="1"/>
          </p:cNvSpPr>
          <p:nvPr>
            <p:ph type="ftr" sz="quarter" idx="11"/>
          </p:nvPr>
        </p:nvSpPr>
        <p:spPr/>
        <p:txBody>
          <a:bodyPr/>
          <a:lstStyle/>
          <a:p>
            <a:r>
              <a:rPr lang="en-US" smtClean="0"/>
              <a:t>H.Fakher</a:t>
            </a:r>
            <a:endParaRPr lang="en-US" dirty="0"/>
          </a:p>
        </p:txBody>
      </p:sp>
      <p:sp>
        <p:nvSpPr>
          <p:cNvPr id="5" name="Slide Number Placeholder 4"/>
          <p:cNvSpPr>
            <a:spLocks noGrp="1"/>
          </p:cNvSpPr>
          <p:nvPr>
            <p:ph type="sldNum" sz="quarter" idx="12"/>
          </p:nvPr>
        </p:nvSpPr>
        <p:spPr/>
        <p:txBody>
          <a:bodyPr/>
          <a:lstStyle/>
          <a:p>
            <a:fld id="{3680D392-614A-43D7-BA76-AB1FFE045AF8}" type="slidenum">
              <a:rPr lang="en-US" smtClean="0"/>
              <a:t>‹#›</a:t>
            </a:fld>
            <a:endParaRPr lang="en-US" dirty="0"/>
          </a:p>
        </p:txBody>
      </p:sp>
    </p:spTree>
    <p:extLst>
      <p:ext uri="{BB962C8B-B14F-4D97-AF65-F5344CB8AC3E}">
        <p14:creationId xmlns:p14="http://schemas.microsoft.com/office/powerpoint/2010/main" val="2677272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CC6D60-69C4-4129-B6CD-6807603D766D}" type="datetime1">
              <a:rPr lang="en-US" smtClean="0"/>
              <a:t>7/25/2022</a:t>
            </a:fld>
            <a:endParaRPr lang="en-US" dirty="0"/>
          </a:p>
        </p:txBody>
      </p:sp>
      <p:sp>
        <p:nvSpPr>
          <p:cNvPr id="5" name="Footer Placeholder 4"/>
          <p:cNvSpPr>
            <a:spLocks noGrp="1"/>
          </p:cNvSpPr>
          <p:nvPr>
            <p:ph type="ftr" sz="quarter" idx="11"/>
          </p:nvPr>
        </p:nvSpPr>
        <p:spPr/>
        <p:txBody>
          <a:bodyPr/>
          <a:lstStyle/>
          <a:p>
            <a:r>
              <a:rPr lang="en-US" smtClean="0"/>
              <a:t>H.Fakher</a:t>
            </a:r>
            <a:endParaRPr lang="en-US" dirty="0"/>
          </a:p>
        </p:txBody>
      </p:sp>
      <p:sp>
        <p:nvSpPr>
          <p:cNvPr id="6" name="Slide Number Placeholder 5"/>
          <p:cNvSpPr>
            <a:spLocks noGrp="1"/>
          </p:cNvSpPr>
          <p:nvPr>
            <p:ph type="sldNum" sz="quarter" idx="12"/>
          </p:nvPr>
        </p:nvSpPr>
        <p:spPr/>
        <p:txBody>
          <a:bodyPr/>
          <a:lstStyle/>
          <a:p>
            <a:fld id="{3680D392-614A-43D7-BA76-AB1FFE045AF8}" type="slidenum">
              <a:rPr lang="en-US" smtClean="0"/>
              <a:t>‹#›</a:t>
            </a:fld>
            <a:endParaRPr lang="en-US" dirty="0"/>
          </a:p>
        </p:txBody>
      </p:sp>
    </p:spTree>
    <p:extLst>
      <p:ext uri="{BB962C8B-B14F-4D97-AF65-F5344CB8AC3E}">
        <p14:creationId xmlns:p14="http://schemas.microsoft.com/office/powerpoint/2010/main" val="5886504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7220E26-4AA5-4E43-8E34-59F30FEE954D}" type="datetime1">
              <a:rPr lang="en-US" smtClean="0"/>
              <a:t>7/25/2022</a:t>
            </a:fld>
            <a:endParaRPr lang="en-US" dirty="0"/>
          </a:p>
        </p:txBody>
      </p:sp>
      <p:sp>
        <p:nvSpPr>
          <p:cNvPr id="5" name="Footer Placeholder 4"/>
          <p:cNvSpPr>
            <a:spLocks noGrp="1"/>
          </p:cNvSpPr>
          <p:nvPr>
            <p:ph type="ftr" sz="quarter" idx="11"/>
          </p:nvPr>
        </p:nvSpPr>
        <p:spPr/>
        <p:txBody>
          <a:bodyPr/>
          <a:lstStyle/>
          <a:p>
            <a:r>
              <a:rPr lang="en-US" smtClean="0"/>
              <a:t>H.Fakher</a:t>
            </a:r>
            <a:endParaRPr lang="en-US" dirty="0"/>
          </a:p>
        </p:txBody>
      </p:sp>
      <p:sp>
        <p:nvSpPr>
          <p:cNvPr id="6" name="Slide Number Placeholder 5"/>
          <p:cNvSpPr>
            <a:spLocks noGrp="1"/>
          </p:cNvSpPr>
          <p:nvPr>
            <p:ph type="sldNum" sz="quarter" idx="12"/>
          </p:nvPr>
        </p:nvSpPr>
        <p:spPr/>
        <p:txBody>
          <a:bodyPr/>
          <a:lstStyle/>
          <a:p>
            <a:fld id="{3680D392-614A-43D7-BA76-AB1FFE045AF8}" type="slidenum">
              <a:rPr lang="en-US" smtClean="0"/>
              <a:t>‹#›</a:t>
            </a:fld>
            <a:endParaRPr lang="en-US" dirty="0"/>
          </a:p>
        </p:txBody>
      </p:sp>
    </p:spTree>
    <p:extLst>
      <p:ext uri="{BB962C8B-B14F-4D97-AF65-F5344CB8AC3E}">
        <p14:creationId xmlns:p14="http://schemas.microsoft.com/office/powerpoint/2010/main" val="260298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4F53ED-34F7-4FF1-9A3E-CB09C1F310A2}" type="datetime1">
              <a:rPr lang="en-US" smtClean="0"/>
              <a:t>7/25/2022</a:t>
            </a:fld>
            <a:endParaRPr lang="en-US" dirty="0"/>
          </a:p>
        </p:txBody>
      </p:sp>
      <p:sp>
        <p:nvSpPr>
          <p:cNvPr id="5" name="Footer Placeholder 4"/>
          <p:cNvSpPr>
            <a:spLocks noGrp="1"/>
          </p:cNvSpPr>
          <p:nvPr>
            <p:ph type="ftr" sz="quarter" idx="11"/>
          </p:nvPr>
        </p:nvSpPr>
        <p:spPr/>
        <p:txBody>
          <a:bodyPr/>
          <a:lstStyle/>
          <a:p>
            <a:r>
              <a:rPr lang="en-US" smtClean="0"/>
              <a:t>H.Fakher</a:t>
            </a:r>
            <a:endParaRPr lang="en-US" dirty="0"/>
          </a:p>
        </p:txBody>
      </p:sp>
      <p:sp>
        <p:nvSpPr>
          <p:cNvPr id="6" name="Slide Number Placeholder 5"/>
          <p:cNvSpPr>
            <a:spLocks noGrp="1"/>
          </p:cNvSpPr>
          <p:nvPr>
            <p:ph type="sldNum" sz="quarter" idx="12"/>
          </p:nvPr>
        </p:nvSpPr>
        <p:spPr/>
        <p:txBody>
          <a:bodyPr/>
          <a:lstStyle/>
          <a:p>
            <a:fld id="{3680D392-614A-43D7-BA76-AB1FFE045AF8}" type="slidenum">
              <a:rPr lang="en-US" smtClean="0"/>
              <a:t>‹#›</a:t>
            </a:fld>
            <a:endParaRPr lang="en-US" dirty="0"/>
          </a:p>
        </p:txBody>
      </p:sp>
    </p:spTree>
    <p:extLst>
      <p:ext uri="{BB962C8B-B14F-4D97-AF65-F5344CB8AC3E}">
        <p14:creationId xmlns:p14="http://schemas.microsoft.com/office/powerpoint/2010/main" val="171941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C3A279-3642-42E6-A99D-471D27690417}" type="datetime1">
              <a:rPr lang="en-US" smtClean="0"/>
              <a:t>7/25/2022</a:t>
            </a:fld>
            <a:endParaRPr lang="en-US" dirty="0"/>
          </a:p>
        </p:txBody>
      </p:sp>
      <p:sp>
        <p:nvSpPr>
          <p:cNvPr id="5" name="Footer Placeholder 4"/>
          <p:cNvSpPr>
            <a:spLocks noGrp="1"/>
          </p:cNvSpPr>
          <p:nvPr>
            <p:ph type="ftr" sz="quarter" idx="11"/>
          </p:nvPr>
        </p:nvSpPr>
        <p:spPr/>
        <p:txBody>
          <a:bodyPr/>
          <a:lstStyle/>
          <a:p>
            <a:r>
              <a:rPr lang="en-US" smtClean="0"/>
              <a:t>H.Fakher</a:t>
            </a:r>
            <a:endParaRPr lang="en-US" dirty="0"/>
          </a:p>
        </p:txBody>
      </p:sp>
      <p:sp>
        <p:nvSpPr>
          <p:cNvPr id="6" name="Slide Number Placeholder 5"/>
          <p:cNvSpPr>
            <a:spLocks noGrp="1"/>
          </p:cNvSpPr>
          <p:nvPr>
            <p:ph type="sldNum" sz="quarter" idx="12"/>
          </p:nvPr>
        </p:nvSpPr>
        <p:spPr/>
        <p:txBody>
          <a:bodyPr/>
          <a:lstStyle/>
          <a:p>
            <a:fld id="{3680D392-614A-43D7-BA76-AB1FFE045AF8}" type="slidenum">
              <a:rPr lang="en-US" smtClean="0"/>
              <a:t>‹#›</a:t>
            </a:fld>
            <a:endParaRPr lang="en-US" dirty="0"/>
          </a:p>
        </p:txBody>
      </p:sp>
    </p:spTree>
    <p:extLst>
      <p:ext uri="{BB962C8B-B14F-4D97-AF65-F5344CB8AC3E}">
        <p14:creationId xmlns:p14="http://schemas.microsoft.com/office/powerpoint/2010/main" val="413690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BFCDD01-8F2C-4BF8-A2E9-C3FD9A582A4C}" type="datetime1">
              <a:rPr lang="en-US" smtClean="0"/>
              <a:t>7/25/2022</a:t>
            </a:fld>
            <a:endParaRPr lang="en-US" dirty="0"/>
          </a:p>
        </p:txBody>
      </p:sp>
      <p:sp>
        <p:nvSpPr>
          <p:cNvPr id="6" name="Footer Placeholder 5"/>
          <p:cNvSpPr>
            <a:spLocks noGrp="1"/>
          </p:cNvSpPr>
          <p:nvPr>
            <p:ph type="ftr" sz="quarter" idx="11"/>
          </p:nvPr>
        </p:nvSpPr>
        <p:spPr/>
        <p:txBody>
          <a:bodyPr/>
          <a:lstStyle/>
          <a:p>
            <a:r>
              <a:rPr lang="en-US" smtClean="0"/>
              <a:t>H.Fakher</a:t>
            </a:r>
            <a:endParaRPr lang="en-US" dirty="0"/>
          </a:p>
        </p:txBody>
      </p:sp>
      <p:sp>
        <p:nvSpPr>
          <p:cNvPr id="7" name="Slide Number Placeholder 6"/>
          <p:cNvSpPr>
            <a:spLocks noGrp="1"/>
          </p:cNvSpPr>
          <p:nvPr>
            <p:ph type="sldNum" sz="quarter" idx="12"/>
          </p:nvPr>
        </p:nvSpPr>
        <p:spPr/>
        <p:txBody>
          <a:bodyPr/>
          <a:lstStyle/>
          <a:p>
            <a:fld id="{3680D392-614A-43D7-BA76-AB1FFE045AF8}" type="slidenum">
              <a:rPr lang="en-US" smtClean="0"/>
              <a:t>‹#›</a:t>
            </a:fld>
            <a:endParaRPr lang="en-US" dirty="0"/>
          </a:p>
        </p:txBody>
      </p:sp>
    </p:spTree>
    <p:extLst>
      <p:ext uri="{BB962C8B-B14F-4D97-AF65-F5344CB8AC3E}">
        <p14:creationId xmlns:p14="http://schemas.microsoft.com/office/powerpoint/2010/main" val="221618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54705CB-000A-4404-B05F-B7FB14FA29AF}" type="datetime1">
              <a:rPr lang="en-US" smtClean="0"/>
              <a:t>7/25/2022</a:t>
            </a:fld>
            <a:endParaRPr lang="en-US" dirty="0"/>
          </a:p>
        </p:txBody>
      </p:sp>
      <p:sp>
        <p:nvSpPr>
          <p:cNvPr id="8" name="Footer Placeholder 7"/>
          <p:cNvSpPr>
            <a:spLocks noGrp="1"/>
          </p:cNvSpPr>
          <p:nvPr>
            <p:ph type="ftr" sz="quarter" idx="11"/>
          </p:nvPr>
        </p:nvSpPr>
        <p:spPr/>
        <p:txBody>
          <a:bodyPr/>
          <a:lstStyle/>
          <a:p>
            <a:r>
              <a:rPr lang="en-US" smtClean="0"/>
              <a:t>H.Fakher</a:t>
            </a:r>
            <a:endParaRPr lang="en-US" dirty="0"/>
          </a:p>
        </p:txBody>
      </p:sp>
      <p:sp>
        <p:nvSpPr>
          <p:cNvPr id="9" name="Slide Number Placeholder 8"/>
          <p:cNvSpPr>
            <a:spLocks noGrp="1"/>
          </p:cNvSpPr>
          <p:nvPr>
            <p:ph type="sldNum" sz="quarter" idx="12"/>
          </p:nvPr>
        </p:nvSpPr>
        <p:spPr/>
        <p:txBody>
          <a:bodyPr/>
          <a:lstStyle/>
          <a:p>
            <a:fld id="{3680D392-614A-43D7-BA76-AB1FFE045AF8}" type="slidenum">
              <a:rPr lang="en-US" smtClean="0"/>
              <a:t>‹#›</a:t>
            </a:fld>
            <a:endParaRPr lang="en-US" dirty="0"/>
          </a:p>
        </p:txBody>
      </p:sp>
    </p:spTree>
    <p:extLst>
      <p:ext uri="{BB962C8B-B14F-4D97-AF65-F5344CB8AC3E}">
        <p14:creationId xmlns:p14="http://schemas.microsoft.com/office/powerpoint/2010/main" val="1382403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426A87B-66D4-4339-AD46-B9C0E00CAE08}" type="datetime1">
              <a:rPr lang="en-US" smtClean="0"/>
              <a:t>7/25/2022</a:t>
            </a:fld>
            <a:endParaRPr lang="en-US" dirty="0"/>
          </a:p>
        </p:txBody>
      </p:sp>
      <p:sp>
        <p:nvSpPr>
          <p:cNvPr id="4" name="Footer Placeholder 3"/>
          <p:cNvSpPr>
            <a:spLocks noGrp="1"/>
          </p:cNvSpPr>
          <p:nvPr>
            <p:ph type="ftr" sz="quarter" idx="11"/>
          </p:nvPr>
        </p:nvSpPr>
        <p:spPr/>
        <p:txBody>
          <a:bodyPr/>
          <a:lstStyle/>
          <a:p>
            <a:r>
              <a:rPr lang="en-US" smtClean="0"/>
              <a:t>H.Fakher</a:t>
            </a:r>
            <a:endParaRPr lang="en-US" dirty="0"/>
          </a:p>
        </p:txBody>
      </p:sp>
      <p:sp>
        <p:nvSpPr>
          <p:cNvPr id="5" name="Slide Number Placeholder 4"/>
          <p:cNvSpPr>
            <a:spLocks noGrp="1"/>
          </p:cNvSpPr>
          <p:nvPr>
            <p:ph type="sldNum" sz="quarter" idx="12"/>
          </p:nvPr>
        </p:nvSpPr>
        <p:spPr/>
        <p:txBody>
          <a:bodyPr/>
          <a:lstStyle/>
          <a:p>
            <a:fld id="{3680D392-614A-43D7-BA76-AB1FFE045AF8}" type="slidenum">
              <a:rPr lang="en-US" smtClean="0"/>
              <a:t>‹#›</a:t>
            </a:fld>
            <a:endParaRPr lang="en-US" dirty="0"/>
          </a:p>
        </p:txBody>
      </p:sp>
    </p:spTree>
    <p:extLst>
      <p:ext uri="{BB962C8B-B14F-4D97-AF65-F5344CB8AC3E}">
        <p14:creationId xmlns:p14="http://schemas.microsoft.com/office/powerpoint/2010/main" val="2291829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006065-A2DD-4823-AD95-D0625BE9CD11}" type="datetime1">
              <a:rPr lang="en-US" smtClean="0"/>
              <a:t>7/25/2022</a:t>
            </a:fld>
            <a:endParaRPr lang="en-US" dirty="0"/>
          </a:p>
        </p:txBody>
      </p:sp>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a:t>
            </a:fld>
            <a:endParaRPr lang="en-US" dirty="0"/>
          </a:p>
        </p:txBody>
      </p:sp>
    </p:spTree>
    <p:extLst>
      <p:ext uri="{BB962C8B-B14F-4D97-AF65-F5344CB8AC3E}">
        <p14:creationId xmlns:p14="http://schemas.microsoft.com/office/powerpoint/2010/main" val="2525682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4C291F-AF14-48AC-A76C-BAD5579F84F2}" type="datetime1">
              <a:rPr lang="en-US" smtClean="0"/>
              <a:t>7/25/2022</a:t>
            </a:fld>
            <a:endParaRPr lang="en-US" dirty="0"/>
          </a:p>
        </p:txBody>
      </p:sp>
      <p:sp>
        <p:nvSpPr>
          <p:cNvPr id="6" name="Footer Placeholder 5"/>
          <p:cNvSpPr>
            <a:spLocks noGrp="1"/>
          </p:cNvSpPr>
          <p:nvPr>
            <p:ph type="ftr" sz="quarter" idx="11"/>
          </p:nvPr>
        </p:nvSpPr>
        <p:spPr/>
        <p:txBody>
          <a:bodyPr/>
          <a:lstStyle/>
          <a:p>
            <a:r>
              <a:rPr lang="en-US" smtClean="0"/>
              <a:t>H.Fakher</a:t>
            </a:r>
            <a:endParaRPr lang="en-US" dirty="0"/>
          </a:p>
        </p:txBody>
      </p:sp>
      <p:sp>
        <p:nvSpPr>
          <p:cNvPr id="7" name="Slide Number Placeholder 6"/>
          <p:cNvSpPr>
            <a:spLocks noGrp="1"/>
          </p:cNvSpPr>
          <p:nvPr>
            <p:ph type="sldNum" sz="quarter" idx="12"/>
          </p:nvPr>
        </p:nvSpPr>
        <p:spPr/>
        <p:txBody>
          <a:bodyPr/>
          <a:lstStyle/>
          <a:p>
            <a:fld id="{3680D392-614A-43D7-BA76-AB1FFE045AF8}" type="slidenum">
              <a:rPr lang="en-US" smtClean="0"/>
              <a:t>‹#›</a:t>
            </a:fld>
            <a:endParaRPr lang="en-US" dirty="0"/>
          </a:p>
        </p:txBody>
      </p:sp>
    </p:spTree>
    <p:extLst>
      <p:ext uri="{BB962C8B-B14F-4D97-AF65-F5344CB8AC3E}">
        <p14:creationId xmlns:p14="http://schemas.microsoft.com/office/powerpoint/2010/main" val="379423284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570055-7430-487C-A065-00C1F9A96DC8}" type="datetime1">
              <a:rPr lang="en-US" smtClean="0"/>
              <a:t>7/25/2022</a:t>
            </a:fld>
            <a:endParaRPr lang="en-US" dirty="0"/>
          </a:p>
        </p:txBody>
      </p:sp>
      <p:sp>
        <p:nvSpPr>
          <p:cNvPr id="6" name="Footer Placeholder 5"/>
          <p:cNvSpPr>
            <a:spLocks noGrp="1"/>
          </p:cNvSpPr>
          <p:nvPr>
            <p:ph type="ftr" sz="quarter" idx="11"/>
          </p:nvPr>
        </p:nvSpPr>
        <p:spPr/>
        <p:txBody>
          <a:bodyPr/>
          <a:lstStyle/>
          <a:p>
            <a:r>
              <a:rPr lang="en-US" smtClean="0"/>
              <a:t>H.Fakher</a:t>
            </a:r>
            <a:endParaRPr lang="en-US" dirty="0"/>
          </a:p>
        </p:txBody>
      </p:sp>
      <p:sp>
        <p:nvSpPr>
          <p:cNvPr id="7" name="Slide Number Placeholder 6"/>
          <p:cNvSpPr>
            <a:spLocks noGrp="1"/>
          </p:cNvSpPr>
          <p:nvPr>
            <p:ph type="sldNum" sz="quarter" idx="12"/>
          </p:nvPr>
        </p:nvSpPr>
        <p:spPr/>
        <p:txBody>
          <a:bodyPr/>
          <a:lstStyle/>
          <a:p>
            <a:fld id="{3680D392-614A-43D7-BA76-AB1FFE045AF8}" type="slidenum">
              <a:rPr lang="en-US" smtClean="0"/>
              <a:t>‹#›</a:t>
            </a:fld>
            <a:endParaRPr lang="en-US" dirty="0"/>
          </a:p>
        </p:txBody>
      </p:sp>
    </p:spTree>
    <p:extLst>
      <p:ext uri="{BB962C8B-B14F-4D97-AF65-F5344CB8AC3E}">
        <p14:creationId xmlns:p14="http://schemas.microsoft.com/office/powerpoint/2010/main" val="2095199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0EA81A4B-17DB-42FC-BAB2-67D6C168DE4C}" type="datetime1">
              <a:rPr lang="en-US" smtClean="0"/>
              <a:t>7/25/2022</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H.Fakher</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3680D392-614A-43D7-BA76-AB1FFE045AF8}" type="slidenum">
              <a:rPr lang="en-US" smtClean="0"/>
              <a:t>‹#›</a:t>
            </a:fld>
            <a:endParaRPr lang="en-US" dirty="0"/>
          </a:p>
        </p:txBody>
      </p:sp>
    </p:spTree>
    <p:extLst>
      <p:ext uri="{BB962C8B-B14F-4D97-AF65-F5344CB8AC3E}">
        <p14:creationId xmlns:p14="http://schemas.microsoft.com/office/powerpoint/2010/main" val="34702470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https://www.kaggle.com/hossamfakher" TargetMode="External"/><Relationship Id="rId3" Type="http://schemas.openxmlformats.org/officeDocument/2006/relationships/image" Target="../media/image4.jpg"/><Relationship Id="rId7" Type="http://schemas.openxmlformats.org/officeDocument/2006/relationships/hyperlink" Target="mailto:https://www.linkedin.com/in/hossamfakher/"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hyperlink" Target="mailto:https://github.com/HossamFakher1" TargetMode="External"/><Relationship Id="rId5" Type="http://schemas.openxmlformats.org/officeDocument/2006/relationships/hyperlink" Target="https://github.com/HossamFakher1" TargetMode="External"/><Relationship Id="rId4" Type="http://schemas.openxmlformats.org/officeDocument/2006/relationships/hyperlink" Target="mailto:hosamfakher11@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6.xml"/><Relationship Id="rId4" Type="http://schemas.openxmlformats.org/officeDocument/2006/relationships/hyperlink" Target="face"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0" y="-137160"/>
            <a:ext cx="11681046" cy="5707478"/>
          </a:xfrm>
        </p:spPr>
      </p:pic>
      <p:sp>
        <p:nvSpPr>
          <p:cNvPr id="14" name="Title 1"/>
          <p:cNvSpPr txBox="1">
            <a:spLocks/>
          </p:cNvSpPr>
          <p:nvPr/>
        </p:nvSpPr>
        <p:spPr>
          <a:xfrm>
            <a:off x="4961223" y="2044289"/>
            <a:ext cx="7349706" cy="4404888"/>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2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3300" dirty="0" err="1" smtClean="0">
                <a:solidFill>
                  <a:schemeClr val="bg1"/>
                </a:solidFill>
              </a:rPr>
              <a:t>Hossam</a:t>
            </a:r>
            <a:r>
              <a:rPr lang="en-US" sz="3300" dirty="0" smtClean="0">
                <a:solidFill>
                  <a:schemeClr val="bg1"/>
                </a:solidFill>
              </a:rPr>
              <a:t> </a:t>
            </a:r>
            <a:r>
              <a:rPr lang="en-US" sz="3300" dirty="0" err="1" smtClean="0">
                <a:solidFill>
                  <a:schemeClr val="bg1"/>
                </a:solidFill>
              </a:rPr>
              <a:t>Elsayed</a:t>
            </a:r>
            <a:r>
              <a:rPr lang="en-US" sz="3300" dirty="0" smtClean="0">
                <a:solidFill>
                  <a:schemeClr val="bg1"/>
                </a:solidFill>
              </a:rPr>
              <a:t> </a:t>
            </a:r>
            <a:r>
              <a:rPr lang="en-US" sz="3300" dirty="0" err="1" smtClean="0">
                <a:solidFill>
                  <a:schemeClr val="bg1"/>
                </a:solidFill>
              </a:rPr>
              <a:t>MohaMED</a:t>
            </a:r>
            <a:r>
              <a:rPr lang="en-US" sz="3300" dirty="0" smtClean="0">
                <a:solidFill>
                  <a:schemeClr val="bg1"/>
                </a:solidFill>
              </a:rPr>
              <a:t> </a:t>
            </a:r>
            <a:r>
              <a:rPr lang="en-US" sz="3300" dirty="0" err="1" smtClean="0">
                <a:solidFill>
                  <a:schemeClr val="bg1"/>
                </a:solidFill>
              </a:rPr>
              <a:t>Fakher</a:t>
            </a:r>
            <a:endParaRPr lang="en-US" sz="3300" dirty="0" smtClean="0">
              <a:solidFill>
                <a:schemeClr val="bg1"/>
              </a:solidFill>
            </a:endParaRPr>
          </a:p>
          <a:p>
            <a:endParaRPr lang="en-US" dirty="0" smtClean="0">
              <a:solidFill>
                <a:schemeClr val="bg1"/>
              </a:solidFill>
            </a:endParaRPr>
          </a:p>
          <a:p>
            <a:r>
              <a:rPr lang="en-US" dirty="0" smtClean="0">
                <a:solidFill>
                  <a:schemeClr val="bg1"/>
                </a:solidFill>
              </a:rPr>
              <a:t>0 1 2 7 7 8 8 0 6 7 8</a:t>
            </a:r>
          </a:p>
          <a:p>
            <a:endParaRPr lang="en-US" sz="2200" dirty="0" smtClean="0">
              <a:solidFill>
                <a:schemeClr val="bg1"/>
              </a:solidFill>
            </a:endParaRPr>
          </a:p>
          <a:p>
            <a:r>
              <a:rPr lang="en-US" sz="3000" b="0" dirty="0" smtClean="0">
                <a:solidFill>
                  <a:srgbClr val="FF0000"/>
                </a:solidFill>
                <a:hlinkClick r:id="rId4"/>
              </a:rPr>
              <a:t>Gmail </a:t>
            </a:r>
            <a:endParaRPr lang="en-US" sz="3000" b="0" dirty="0">
              <a:solidFill>
                <a:srgbClr val="FF0000"/>
              </a:solidFill>
            </a:endParaRPr>
          </a:p>
          <a:p>
            <a:endParaRPr lang="en-US" sz="3000" b="0" dirty="0" smtClean="0">
              <a:solidFill>
                <a:srgbClr val="FF0000"/>
              </a:solidFill>
              <a:hlinkClick r:id="rId5"/>
            </a:endParaRPr>
          </a:p>
          <a:p>
            <a:r>
              <a:rPr lang="en-US" sz="3000" b="0" dirty="0" err="1" smtClean="0">
                <a:solidFill>
                  <a:srgbClr val="FF0000"/>
                </a:solidFill>
                <a:hlinkClick r:id="rId6"/>
              </a:rPr>
              <a:t>GitHUB</a:t>
            </a:r>
            <a:endParaRPr lang="en-US" sz="3000" b="0" dirty="0" smtClean="0">
              <a:solidFill>
                <a:srgbClr val="FF0000"/>
              </a:solidFill>
            </a:endParaRPr>
          </a:p>
          <a:p>
            <a:endParaRPr lang="en-US" sz="3000" b="0" dirty="0" smtClean="0">
              <a:solidFill>
                <a:srgbClr val="FF0000"/>
              </a:solidFill>
            </a:endParaRPr>
          </a:p>
          <a:p>
            <a:r>
              <a:rPr lang="en-US" sz="3000" b="0" dirty="0" err="1" smtClean="0">
                <a:solidFill>
                  <a:srgbClr val="FF0000"/>
                </a:solidFill>
                <a:hlinkClick r:id="rId7"/>
              </a:rPr>
              <a:t>Linkedin</a:t>
            </a:r>
            <a:endParaRPr lang="en-US" sz="3000" b="0" dirty="0" smtClean="0">
              <a:solidFill>
                <a:srgbClr val="FF0000"/>
              </a:solidFill>
            </a:endParaRPr>
          </a:p>
          <a:p>
            <a:r>
              <a:rPr lang="en-US" sz="3000" b="0" dirty="0" smtClean="0">
                <a:solidFill>
                  <a:srgbClr val="FF0000"/>
                </a:solidFill>
              </a:rPr>
              <a:t> </a:t>
            </a:r>
          </a:p>
          <a:p>
            <a:r>
              <a:rPr lang="en-US" sz="3000" b="0" dirty="0" err="1" smtClean="0">
                <a:solidFill>
                  <a:srgbClr val="FF0000"/>
                </a:solidFill>
                <a:hlinkClick r:id="rId8"/>
              </a:rPr>
              <a:t>Kaggle</a:t>
            </a:r>
            <a:endParaRPr lang="en-US" sz="3000" b="0" dirty="0" smtClean="0">
              <a:solidFill>
                <a:srgbClr val="FF0000"/>
              </a:solidFill>
            </a:endParaRPr>
          </a:p>
          <a:p>
            <a:pPr algn="l"/>
            <a:endParaRPr lang="en-US" sz="1400" b="0" dirty="0" smtClean="0">
              <a:hlinkClick r:id="rId4"/>
            </a:endParaRPr>
          </a:p>
          <a:p>
            <a:pPr algn="l"/>
            <a:endParaRPr lang="en-US" b="0" dirty="0"/>
          </a:p>
          <a:p>
            <a:pPr algn="l"/>
            <a:endParaRPr lang="en-US" dirty="0" smtClean="0"/>
          </a:p>
          <a:p>
            <a:endParaRPr lang="en-US" dirty="0"/>
          </a:p>
        </p:txBody>
      </p:sp>
      <p:sp>
        <p:nvSpPr>
          <p:cNvPr id="16" name="Title 1"/>
          <p:cNvSpPr>
            <a:spLocks noGrp="1"/>
          </p:cNvSpPr>
          <p:nvPr>
            <p:ph type="title"/>
          </p:nvPr>
        </p:nvSpPr>
        <p:spPr>
          <a:xfrm>
            <a:off x="388189" y="897147"/>
            <a:ext cx="5148556" cy="914400"/>
          </a:xfrm>
        </p:spPr>
        <p:txBody>
          <a:bodyPr>
            <a:noAutofit/>
          </a:bodyPr>
          <a:lstStyle/>
          <a:p>
            <a:r>
              <a:rPr lang="en-US" sz="4000" dirty="0">
                <a:solidFill>
                  <a:schemeClr val="bg1"/>
                </a:solidFill>
              </a:rPr>
              <a:t>Artificial intelligence</a:t>
            </a:r>
          </a:p>
        </p:txBody>
      </p:sp>
      <p:sp>
        <p:nvSpPr>
          <p:cNvPr id="6" name="Title 1"/>
          <p:cNvSpPr txBox="1">
            <a:spLocks/>
          </p:cNvSpPr>
          <p:nvPr/>
        </p:nvSpPr>
        <p:spPr>
          <a:xfrm>
            <a:off x="0" y="3831981"/>
            <a:ext cx="6235472" cy="16635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3600" kern="1200" cap="all" baseline="0">
                <a:solidFill>
                  <a:schemeClr val="accent1"/>
                </a:solidFill>
                <a:effectLst/>
                <a:latin typeface="+mj-lt"/>
                <a:ea typeface="+mj-ea"/>
                <a:cs typeface="+mj-cs"/>
              </a:defRPr>
            </a:lvl1pPr>
          </a:lstStyle>
          <a:p>
            <a:r>
              <a:rPr lang="en-US" sz="5500" cap="none" dirty="0" smtClean="0">
                <a:solidFill>
                  <a:srgbClr val="FFFF00"/>
                </a:solidFill>
                <a:latin typeface="Barlow Condensed Black" panose="00000A06000000000000" pitchFamily="2" charset="0"/>
              </a:rPr>
              <a:t>S e s </a:t>
            </a:r>
            <a:r>
              <a:rPr lang="en-US" sz="5500" cap="none" dirty="0" err="1" smtClean="0">
                <a:solidFill>
                  <a:srgbClr val="FFFF00"/>
                </a:solidFill>
                <a:latin typeface="Barlow Condensed Black" panose="00000A06000000000000" pitchFamily="2" charset="0"/>
              </a:rPr>
              <a:t>s</a:t>
            </a:r>
            <a:r>
              <a:rPr lang="en-US" sz="5500" cap="none" dirty="0" smtClean="0">
                <a:solidFill>
                  <a:srgbClr val="FFFF00"/>
                </a:solidFill>
                <a:latin typeface="Barlow Condensed Black" panose="00000A06000000000000" pitchFamily="2" charset="0"/>
              </a:rPr>
              <a:t> </a:t>
            </a:r>
            <a:r>
              <a:rPr lang="en-US" sz="5500" cap="none" dirty="0" err="1" smtClean="0">
                <a:solidFill>
                  <a:srgbClr val="FFFF00"/>
                </a:solidFill>
                <a:latin typeface="Barlow Condensed Black" panose="00000A06000000000000" pitchFamily="2" charset="0"/>
              </a:rPr>
              <a:t>i</a:t>
            </a:r>
            <a:r>
              <a:rPr lang="en-US" sz="5500" cap="none" dirty="0" smtClean="0">
                <a:solidFill>
                  <a:srgbClr val="FFFF00"/>
                </a:solidFill>
                <a:latin typeface="Barlow Condensed Black" panose="00000A06000000000000" pitchFamily="2" charset="0"/>
              </a:rPr>
              <a:t> o n 6</a:t>
            </a:r>
            <a:endParaRPr lang="en-US" sz="5500" dirty="0" smtClean="0">
              <a:solidFill>
                <a:srgbClr val="FFFF00"/>
              </a:solidFill>
              <a:latin typeface="Barlow Condensed Black" panose="00000A06000000000000" pitchFamily="2" charset="0"/>
            </a:endParaRPr>
          </a:p>
          <a:p>
            <a:r>
              <a:rPr lang="en-US" sz="5500" cap="none" dirty="0" smtClean="0">
                <a:solidFill>
                  <a:srgbClr val="FFFF00"/>
                </a:solidFill>
                <a:latin typeface="Barlow Condensed Black" panose="00000A06000000000000" pitchFamily="2" charset="0"/>
              </a:rPr>
              <a:t>Segmentation </a:t>
            </a:r>
          </a:p>
        </p:txBody>
      </p:sp>
      <p:sp>
        <p:nvSpPr>
          <p:cNvPr id="4" name="Footer Placeholder 3"/>
          <p:cNvSpPr>
            <a:spLocks noGrp="1"/>
          </p:cNvSpPr>
          <p:nvPr>
            <p:ph type="ftr" sz="quarter" idx="11"/>
          </p:nvPr>
        </p:nvSpPr>
        <p:spPr/>
        <p:txBody>
          <a:bodyPr/>
          <a:lstStyle/>
          <a:p>
            <a:r>
              <a:rPr lang="en-US" dirty="0" err="1" smtClean="0"/>
              <a:t>H.Fakher</a:t>
            </a:r>
            <a:endParaRPr lang="en-US" dirty="0"/>
          </a:p>
        </p:txBody>
      </p:sp>
      <p:sp>
        <p:nvSpPr>
          <p:cNvPr id="5" name="Slide Number Placeholder 4"/>
          <p:cNvSpPr>
            <a:spLocks noGrp="1"/>
          </p:cNvSpPr>
          <p:nvPr>
            <p:ph type="sldNum" sz="quarter" idx="12"/>
          </p:nvPr>
        </p:nvSpPr>
        <p:spPr/>
        <p:txBody>
          <a:bodyPr/>
          <a:lstStyle/>
          <a:p>
            <a:fld id="{3680D392-614A-43D7-BA76-AB1FFE045AF8}" type="slidenum">
              <a:rPr lang="en-US" smtClean="0"/>
              <a:t>1</a:t>
            </a:fld>
            <a:endParaRPr lang="en-US" dirty="0"/>
          </a:p>
        </p:txBody>
      </p:sp>
    </p:spTree>
    <p:extLst>
      <p:ext uri="{BB962C8B-B14F-4D97-AF65-F5344CB8AC3E}">
        <p14:creationId xmlns:p14="http://schemas.microsoft.com/office/powerpoint/2010/main" val="32333396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Three similarity coefficients</a:t>
            </a:r>
            <a:endParaRPr lang="en-US" cap="none" dirty="0"/>
          </a:p>
        </p:txBody>
      </p:sp>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10</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1947833"/>
            <a:ext cx="5486400" cy="3576668"/>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1084" r="5229"/>
          <a:stretch/>
        </p:blipFill>
        <p:spPr>
          <a:xfrm>
            <a:off x="6287121" y="1837765"/>
            <a:ext cx="5461000" cy="3686735"/>
          </a:xfrm>
          <a:prstGeom prst="rect">
            <a:avLst/>
          </a:prstGeom>
        </p:spPr>
      </p:pic>
    </p:spTree>
    <p:extLst>
      <p:ext uri="{BB962C8B-B14F-4D97-AF65-F5344CB8AC3E}">
        <p14:creationId xmlns:p14="http://schemas.microsoft.com/office/powerpoint/2010/main" val="3422801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1" y="0"/>
            <a:ext cx="10396882" cy="1151965"/>
          </a:xfrm>
        </p:spPr>
        <p:txBody>
          <a:bodyPr>
            <a:normAutofit/>
          </a:bodyPr>
          <a:lstStyle/>
          <a:p>
            <a:r>
              <a:rPr lang="en-US" dirty="0" smtClean="0"/>
              <a:t>R-CNN</a:t>
            </a:r>
            <a:endParaRPr lang="en-US" cap="none" dirty="0"/>
          </a:p>
        </p:txBody>
      </p:sp>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11</a:t>
            </a:fld>
            <a:endParaRPr lang="en-US" dirty="0"/>
          </a:p>
        </p:txBody>
      </p:sp>
      <p:sp>
        <p:nvSpPr>
          <p:cNvPr id="7" name="Rectangle 6"/>
          <p:cNvSpPr/>
          <p:nvPr/>
        </p:nvSpPr>
        <p:spPr>
          <a:xfrm>
            <a:off x="317500" y="1229231"/>
            <a:ext cx="10909299" cy="3416320"/>
          </a:xfrm>
          <a:prstGeom prst="rect">
            <a:avLst/>
          </a:prstGeom>
        </p:spPr>
        <p:txBody>
          <a:bodyPr wrap="square">
            <a:spAutoFit/>
          </a:bodyPr>
          <a:lstStyle/>
          <a:p>
            <a:r>
              <a:rPr lang="en-US" sz="2400" dirty="0">
                <a:solidFill>
                  <a:srgbClr val="000000"/>
                </a:solidFill>
                <a:latin typeface="ArialMT"/>
              </a:rPr>
              <a:t>• Scan the input image for possible objects using an algorithm </a:t>
            </a:r>
            <a:r>
              <a:rPr lang="en-US" sz="2400" dirty="0" smtClean="0">
                <a:solidFill>
                  <a:srgbClr val="000000"/>
                </a:solidFill>
                <a:latin typeface="ArialMT"/>
              </a:rPr>
              <a:t>called </a:t>
            </a:r>
            <a:r>
              <a:rPr lang="en-US" sz="2400" b="1" dirty="0" smtClean="0">
                <a:solidFill>
                  <a:srgbClr val="FF0000"/>
                </a:solidFill>
                <a:latin typeface="Arial-BoldMT"/>
              </a:rPr>
              <a:t>Selective </a:t>
            </a:r>
            <a:r>
              <a:rPr lang="en-US" sz="2400" b="1" dirty="0">
                <a:solidFill>
                  <a:srgbClr val="FF0000"/>
                </a:solidFill>
                <a:latin typeface="Arial-BoldMT"/>
              </a:rPr>
              <a:t>Search</a:t>
            </a:r>
            <a:r>
              <a:rPr lang="en-US" sz="2400" dirty="0">
                <a:solidFill>
                  <a:srgbClr val="000000"/>
                </a:solidFill>
                <a:latin typeface="ArialMT"/>
              </a:rPr>
              <a:t>, </a:t>
            </a:r>
            <a:r>
              <a:rPr lang="en-US" sz="2400" dirty="0" err="1" smtClean="0">
                <a:solidFill>
                  <a:srgbClr val="000000"/>
                </a:solidFill>
                <a:latin typeface="ArialMT"/>
              </a:rPr>
              <a:t>enerating</a:t>
            </a:r>
            <a:r>
              <a:rPr lang="en-US" sz="2400" dirty="0" smtClean="0">
                <a:solidFill>
                  <a:srgbClr val="000000"/>
                </a:solidFill>
                <a:latin typeface="ArialMT"/>
              </a:rPr>
              <a:t> </a:t>
            </a:r>
            <a:r>
              <a:rPr lang="en-US" sz="2400" b="1" dirty="0">
                <a:solidFill>
                  <a:srgbClr val="FF0000"/>
                </a:solidFill>
                <a:latin typeface="Arial-BoldMT"/>
              </a:rPr>
              <a:t>~2000 region </a:t>
            </a:r>
            <a:r>
              <a:rPr lang="en-US" sz="2400" dirty="0">
                <a:solidFill>
                  <a:srgbClr val="000000"/>
                </a:solidFill>
                <a:latin typeface="ArialMT"/>
              </a:rPr>
              <a:t>proposals</a:t>
            </a:r>
            <a:r>
              <a:rPr lang="en-US" sz="2400" dirty="0" smtClean="0">
                <a:solidFill>
                  <a:srgbClr val="000000"/>
                </a:solidFill>
                <a:latin typeface="ArialMT"/>
              </a:rPr>
              <a:t>.</a:t>
            </a:r>
          </a:p>
          <a:p>
            <a:endParaRPr lang="en-US" sz="2400" dirty="0">
              <a:solidFill>
                <a:srgbClr val="000000"/>
              </a:solidFill>
              <a:latin typeface="ArialMT"/>
            </a:endParaRPr>
          </a:p>
          <a:p>
            <a:r>
              <a:rPr lang="en-US" sz="2400" dirty="0">
                <a:solidFill>
                  <a:srgbClr val="000000"/>
                </a:solidFill>
                <a:latin typeface="ArialMT"/>
              </a:rPr>
              <a:t>• Run a convolutional neural net (CNN) on top of each of these </a:t>
            </a:r>
            <a:r>
              <a:rPr lang="en-US" sz="2400" dirty="0" smtClean="0">
                <a:solidFill>
                  <a:srgbClr val="000000"/>
                </a:solidFill>
                <a:latin typeface="ArialMT"/>
              </a:rPr>
              <a:t>region </a:t>
            </a:r>
            <a:r>
              <a:rPr lang="en-US" sz="2400" dirty="0" err="1" smtClean="0">
                <a:solidFill>
                  <a:srgbClr val="000000"/>
                </a:solidFill>
                <a:latin typeface="ArialMT"/>
              </a:rPr>
              <a:t>roposals</a:t>
            </a:r>
            <a:r>
              <a:rPr lang="en-US" sz="2400" dirty="0" smtClean="0">
                <a:solidFill>
                  <a:srgbClr val="000000"/>
                </a:solidFill>
                <a:latin typeface="ArialMT"/>
              </a:rPr>
              <a:t>.</a:t>
            </a:r>
          </a:p>
          <a:p>
            <a:endParaRPr lang="en-US" sz="2400" dirty="0">
              <a:solidFill>
                <a:srgbClr val="000000"/>
              </a:solidFill>
              <a:latin typeface="ArialMT"/>
            </a:endParaRPr>
          </a:p>
          <a:p>
            <a:r>
              <a:rPr lang="en-US" sz="2400" dirty="0">
                <a:solidFill>
                  <a:srgbClr val="000000"/>
                </a:solidFill>
                <a:latin typeface="ArialMT"/>
              </a:rPr>
              <a:t>• Take the output of each CNN and feed it into </a:t>
            </a:r>
            <a:endParaRPr lang="en-US" sz="2400" dirty="0" smtClean="0">
              <a:solidFill>
                <a:srgbClr val="000000"/>
              </a:solidFill>
              <a:latin typeface="ArialMT"/>
            </a:endParaRPr>
          </a:p>
          <a:p>
            <a:pPr marL="342900" indent="-342900">
              <a:buAutoNum type="alphaLcParenR"/>
            </a:pPr>
            <a:r>
              <a:rPr lang="en-US" sz="2400" dirty="0" smtClean="0">
                <a:solidFill>
                  <a:srgbClr val="000000"/>
                </a:solidFill>
                <a:latin typeface="ArialMT"/>
              </a:rPr>
              <a:t>an </a:t>
            </a:r>
            <a:r>
              <a:rPr lang="en-US" sz="2400" b="1" dirty="0">
                <a:solidFill>
                  <a:srgbClr val="FF0000"/>
                </a:solidFill>
                <a:latin typeface="Arial-BoldMT"/>
              </a:rPr>
              <a:t>SVM </a:t>
            </a:r>
            <a:r>
              <a:rPr lang="en-US" sz="2400" dirty="0">
                <a:solidFill>
                  <a:srgbClr val="000000"/>
                </a:solidFill>
                <a:latin typeface="ArialMT"/>
              </a:rPr>
              <a:t>to classify </a:t>
            </a:r>
            <a:r>
              <a:rPr lang="en-US" sz="2400" dirty="0" smtClean="0">
                <a:solidFill>
                  <a:srgbClr val="000000"/>
                </a:solidFill>
                <a:latin typeface="ArialMT"/>
              </a:rPr>
              <a:t>the region</a:t>
            </a:r>
          </a:p>
          <a:p>
            <a:pPr marL="342900" indent="-342900">
              <a:buFontTx/>
              <a:buAutoNum type="alphaLcParenR"/>
            </a:pPr>
            <a:r>
              <a:rPr lang="en-US" sz="2400" dirty="0">
                <a:solidFill>
                  <a:srgbClr val="000000"/>
                </a:solidFill>
                <a:latin typeface="ArialMT"/>
              </a:rPr>
              <a:t>a </a:t>
            </a:r>
            <a:r>
              <a:rPr lang="en-US" sz="2400" b="1" dirty="0">
                <a:solidFill>
                  <a:srgbClr val="FF0000"/>
                </a:solidFill>
                <a:latin typeface="Arial-BoldMT"/>
              </a:rPr>
              <a:t>linear </a:t>
            </a:r>
            <a:r>
              <a:rPr lang="en-US" sz="2400" b="1" dirty="0" err="1">
                <a:solidFill>
                  <a:srgbClr val="FF0000"/>
                </a:solidFill>
                <a:latin typeface="Arial-BoldMT"/>
              </a:rPr>
              <a:t>regressor</a:t>
            </a:r>
            <a:r>
              <a:rPr lang="en-US" sz="2400" b="1" dirty="0">
                <a:solidFill>
                  <a:srgbClr val="FF0000"/>
                </a:solidFill>
                <a:latin typeface="Arial-BoldMT"/>
              </a:rPr>
              <a:t> </a:t>
            </a:r>
            <a:r>
              <a:rPr lang="en-US" sz="2400" dirty="0">
                <a:solidFill>
                  <a:srgbClr val="000000"/>
                </a:solidFill>
                <a:latin typeface="ArialMT"/>
              </a:rPr>
              <a:t>to tighten the bounding box of the object if such an object exists</a:t>
            </a:r>
            <a:r>
              <a:rPr lang="en-US" sz="2400" dirty="0" smtClean="0">
                <a:solidFill>
                  <a:srgbClr val="000000"/>
                </a:solidFill>
                <a:latin typeface="ArialMT"/>
              </a:rPr>
              <a:t>.</a:t>
            </a:r>
            <a:endParaRPr lang="en-US" sz="2400" dirty="0"/>
          </a:p>
        </p:txBody>
      </p:sp>
    </p:spTree>
    <p:extLst>
      <p:ext uri="{BB962C8B-B14F-4D97-AF65-F5344CB8AC3E}">
        <p14:creationId xmlns:p14="http://schemas.microsoft.com/office/powerpoint/2010/main" val="24053117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1" y="0"/>
            <a:ext cx="10396882" cy="1151965"/>
          </a:xfrm>
        </p:spPr>
        <p:txBody>
          <a:bodyPr>
            <a:normAutofit/>
          </a:bodyPr>
          <a:lstStyle/>
          <a:p>
            <a:r>
              <a:rPr lang="en-US" dirty="0" smtClean="0"/>
              <a:t>R-CNN</a:t>
            </a:r>
            <a:endParaRPr lang="en-US" cap="none" dirty="0"/>
          </a:p>
        </p:txBody>
      </p:sp>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12</a:t>
            </a:fld>
            <a:endParaRPr lang="en-US" dirty="0"/>
          </a:p>
        </p:txBody>
      </p:sp>
      <p:pic>
        <p:nvPicPr>
          <p:cNvPr id="5" name="Picture 4"/>
          <p:cNvPicPr>
            <a:picLocks noChangeAspect="1"/>
          </p:cNvPicPr>
          <p:nvPr/>
        </p:nvPicPr>
        <p:blipFill>
          <a:blip r:embed="rId2"/>
          <a:stretch>
            <a:fillRect/>
          </a:stretch>
        </p:blipFill>
        <p:spPr>
          <a:xfrm>
            <a:off x="685801" y="1151965"/>
            <a:ext cx="10028582" cy="4357089"/>
          </a:xfrm>
          <a:prstGeom prst="rect">
            <a:avLst/>
          </a:prstGeom>
        </p:spPr>
      </p:pic>
    </p:spTree>
    <p:extLst>
      <p:ext uri="{BB962C8B-B14F-4D97-AF65-F5344CB8AC3E}">
        <p14:creationId xmlns:p14="http://schemas.microsoft.com/office/powerpoint/2010/main" val="42935445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1" y="0"/>
            <a:ext cx="10396882" cy="1151965"/>
          </a:xfrm>
        </p:spPr>
        <p:txBody>
          <a:bodyPr>
            <a:normAutofit/>
          </a:bodyPr>
          <a:lstStyle/>
          <a:p>
            <a:r>
              <a:rPr lang="en-US" dirty="0"/>
              <a:t>Fast R-CNN</a:t>
            </a:r>
            <a:endParaRPr lang="en-US" cap="none" dirty="0"/>
          </a:p>
        </p:txBody>
      </p:sp>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13</a:t>
            </a:fld>
            <a:endParaRPr lang="en-US" dirty="0"/>
          </a:p>
        </p:txBody>
      </p:sp>
      <p:sp>
        <p:nvSpPr>
          <p:cNvPr id="7" name="Rectangle 6"/>
          <p:cNvSpPr/>
          <p:nvPr/>
        </p:nvSpPr>
        <p:spPr>
          <a:xfrm>
            <a:off x="317501" y="1229231"/>
            <a:ext cx="11150599" cy="3785652"/>
          </a:xfrm>
          <a:prstGeom prst="rect">
            <a:avLst/>
          </a:prstGeom>
        </p:spPr>
        <p:txBody>
          <a:bodyPr wrap="square">
            <a:spAutoFit/>
          </a:bodyPr>
          <a:lstStyle/>
          <a:p>
            <a:r>
              <a:rPr lang="en-US" sz="2400" dirty="0">
                <a:solidFill>
                  <a:srgbClr val="000000"/>
                </a:solidFill>
                <a:latin typeface="ArialMT"/>
              </a:rPr>
              <a:t>• </a:t>
            </a:r>
            <a:r>
              <a:rPr lang="en-US" sz="2400" dirty="0" smtClean="0">
                <a:solidFill>
                  <a:srgbClr val="000000"/>
                </a:solidFill>
                <a:latin typeface="ArialMT"/>
              </a:rPr>
              <a:t>The </a:t>
            </a:r>
            <a:r>
              <a:rPr lang="en-US" sz="2400" dirty="0">
                <a:solidFill>
                  <a:srgbClr val="000000"/>
                </a:solidFill>
                <a:latin typeface="ArialMT"/>
              </a:rPr>
              <a:t>purpose of the Fast Region-based </a:t>
            </a:r>
            <a:r>
              <a:rPr lang="en-US" sz="2400" dirty="0" smtClean="0">
                <a:solidFill>
                  <a:srgbClr val="000000"/>
                </a:solidFill>
                <a:latin typeface="ArialMT"/>
              </a:rPr>
              <a:t>Convolutional </a:t>
            </a:r>
            <a:r>
              <a:rPr lang="en-US" sz="2400" dirty="0">
                <a:solidFill>
                  <a:srgbClr val="000000"/>
                </a:solidFill>
                <a:latin typeface="ArialMT"/>
              </a:rPr>
              <a:t>Network (Fast R-CNN) </a:t>
            </a:r>
            <a:r>
              <a:rPr lang="en-US" sz="2400" dirty="0" smtClean="0">
                <a:solidFill>
                  <a:srgbClr val="000000"/>
                </a:solidFill>
                <a:latin typeface="ArialMT"/>
              </a:rPr>
              <a:t>is to reduce the time consumption related to the high number of models necessary to analyze all region proposals.</a:t>
            </a:r>
          </a:p>
          <a:p>
            <a:endParaRPr lang="en-US" sz="2400" dirty="0">
              <a:solidFill>
                <a:srgbClr val="000000"/>
              </a:solidFill>
              <a:latin typeface="ArialMT"/>
            </a:endParaRPr>
          </a:p>
          <a:p>
            <a:r>
              <a:rPr lang="en-US" sz="2400" dirty="0">
                <a:solidFill>
                  <a:srgbClr val="000000"/>
                </a:solidFill>
                <a:latin typeface="ArialMT"/>
              </a:rPr>
              <a:t>•</a:t>
            </a:r>
            <a:r>
              <a:rPr lang="en-US" sz="2400" dirty="0" smtClean="0">
                <a:solidFill>
                  <a:srgbClr val="000000"/>
                </a:solidFill>
                <a:latin typeface="ArialMT"/>
              </a:rPr>
              <a:t> </a:t>
            </a:r>
            <a:r>
              <a:rPr lang="en-US" sz="2400" dirty="0">
                <a:solidFill>
                  <a:srgbClr val="000000"/>
                </a:solidFill>
                <a:latin typeface="ArialMT"/>
              </a:rPr>
              <a:t>Performing feature extraction over the image before proposing regions, </a:t>
            </a:r>
            <a:r>
              <a:rPr lang="en-US" sz="2400" dirty="0" smtClean="0">
                <a:solidFill>
                  <a:srgbClr val="000000"/>
                </a:solidFill>
                <a:latin typeface="ArialMT"/>
              </a:rPr>
              <a:t>thus only </a:t>
            </a:r>
            <a:r>
              <a:rPr lang="en-US" sz="2400" dirty="0">
                <a:solidFill>
                  <a:srgbClr val="000000"/>
                </a:solidFill>
                <a:latin typeface="ArialMT"/>
              </a:rPr>
              <a:t>running one CNN over the entire image instead of 2000 CNN’s </a:t>
            </a:r>
            <a:r>
              <a:rPr lang="en-US" sz="2400" dirty="0" smtClean="0">
                <a:solidFill>
                  <a:srgbClr val="000000"/>
                </a:solidFill>
                <a:latin typeface="ArialMT"/>
              </a:rPr>
              <a:t>over 2000 </a:t>
            </a:r>
            <a:r>
              <a:rPr lang="en-US" sz="2400" dirty="0">
                <a:solidFill>
                  <a:srgbClr val="000000"/>
                </a:solidFill>
                <a:latin typeface="ArialMT"/>
              </a:rPr>
              <a:t>overlapping regions</a:t>
            </a:r>
            <a:r>
              <a:rPr lang="en-US" sz="2400" dirty="0" smtClean="0">
                <a:solidFill>
                  <a:srgbClr val="000000"/>
                </a:solidFill>
                <a:latin typeface="ArialMT"/>
              </a:rPr>
              <a:t>.</a:t>
            </a:r>
          </a:p>
          <a:p>
            <a:endParaRPr lang="en-US" sz="2400" dirty="0">
              <a:solidFill>
                <a:srgbClr val="000000"/>
              </a:solidFill>
              <a:latin typeface="ArialMT"/>
            </a:endParaRPr>
          </a:p>
          <a:p>
            <a:r>
              <a:rPr lang="en-US" sz="2400" dirty="0">
                <a:solidFill>
                  <a:srgbClr val="000000"/>
                </a:solidFill>
                <a:latin typeface="ArialMT"/>
              </a:rPr>
              <a:t>• Replacing the SVM with a </a:t>
            </a:r>
            <a:r>
              <a:rPr lang="en-US" sz="2400" dirty="0" err="1">
                <a:solidFill>
                  <a:srgbClr val="000000"/>
                </a:solidFill>
                <a:latin typeface="ArialMT"/>
              </a:rPr>
              <a:t>softmax</a:t>
            </a:r>
            <a:r>
              <a:rPr lang="en-US" sz="2400" dirty="0">
                <a:solidFill>
                  <a:srgbClr val="000000"/>
                </a:solidFill>
                <a:latin typeface="ArialMT"/>
              </a:rPr>
              <a:t> layer, thus extending the </a:t>
            </a:r>
            <a:r>
              <a:rPr lang="en-US" sz="2400" dirty="0" smtClean="0">
                <a:solidFill>
                  <a:srgbClr val="000000"/>
                </a:solidFill>
                <a:latin typeface="ArialMT"/>
              </a:rPr>
              <a:t>neural network </a:t>
            </a:r>
            <a:r>
              <a:rPr lang="en-US" sz="2400" dirty="0">
                <a:solidFill>
                  <a:srgbClr val="000000"/>
                </a:solidFill>
                <a:latin typeface="ArialMT"/>
              </a:rPr>
              <a:t>for predictions instead of creating a new model.</a:t>
            </a:r>
            <a:endParaRPr lang="en-US" sz="2400" dirty="0" smtClean="0">
              <a:solidFill>
                <a:srgbClr val="000000"/>
              </a:solidFill>
              <a:latin typeface="ArialMT"/>
            </a:endParaRPr>
          </a:p>
        </p:txBody>
      </p:sp>
    </p:spTree>
    <p:extLst>
      <p:ext uri="{BB962C8B-B14F-4D97-AF65-F5344CB8AC3E}">
        <p14:creationId xmlns:p14="http://schemas.microsoft.com/office/powerpoint/2010/main" val="19332999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1" y="0"/>
            <a:ext cx="10396882" cy="1151965"/>
          </a:xfrm>
        </p:spPr>
        <p:txBody>
          <a:bodyPr>
            <a:normAutofit/>
          </a:bodyPr>
          <a:lstStyle/>
          <a:p>
            <a:r>
              <a:rPr lang="en-US" dirty="0"/>
              <a:t>Fast R-CNN</a:t>
            </a:r>
            <a:endParaRPr lang="en-US" cap="none" dirty="0"/>
          </a:p>
        </p:txBody>
      </p:sp>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14</a:t>
            </a:fld>
            <a:endParaRPr lang="en-US" dirty="0"/>
          </a:p>
        </p:txBody>
      </p:sp>
      <p:pic>
        <p:nvPicPr>
          <p:cNvPr id="2050" name="Picture 2" descr="2) Fast R-CNN - 한땀한땀 딥러닝 컴퓨터 비전 백과사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1" y="1151965"/>
            <a:ext cx="10028582"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194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1" y="0"/>
            <a:ext cx="10396882" cy="1151965"/>
          </a:xfrm>
        </p:spPr>
        <p:txBody>
          <a:bodyPr>
            <a:normAutofit/>
          </a:bodyPr>
          <a:lstStyle/>
          <a:p>
            <a:r>
              <a:rPr lang="en-US" dirty="0" smtClean="0"/>
              <a:t>Faster </a:t>
            </a:r>
            <a:r>
              <a:rPr lang="en-US" dirty="0"/>
              <a:t>R-CNN</a:t>
            </a:r>
            <a:endParaRPr lang="en-US" cap="none" dirty="0"/>
          </a:p>
        </p:txBody>
      </p:sp>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15</a:t>
            </a:fld>
            <a:endParaRPr lang="en-US" dirty="0"/>
          </a:p>
        </p:txBody>
      </p:sp>
      <p:sp>
        <p:nvSpPr>
          <p:cNvPr id="7" name="Rectangle 6"/>
          <p:cNvSpPr/>
          <p:nvPr/>
        </p:nvSpPr>
        <p:spPr>
          <a:xfrm>
            <a:off x="317501" y="1229231"/>
            <a:ext cx="11150599" cy="4154984"/>
          </a:xfrm>
          <a:prstGeom prst="rect">
            <a:avLst/>
          </a:prstGeom>
        </p:spPr>
        <p:txBody>
          <a:bodyPr wrap="square">
            <a:spAutoFit/>
          </a:bodyPr>
          <a:lstStyle/>
          <a:p>
            <a:r>
              <a:rPr lang="en-US" sz="2400" dirty="0">
                <a:solidFill>
                  <a:srgbClr val="000000"/>
                </a:solidFill>
                <a:latin typeface="ArialMT"/>
              </a:rPr>
              <a:t>• </a:t>
            </a:r>
            <a:r>
              <a:rPr lang="en-US" sz="2400" dirty="0" smtClean="0">
                <a:solidFill>
                  <a:srgbClr val="000000"/>
                </a:solidFill>
                <a:latin typeface="ArialMT"/>
              </a:rPr>
              <a:t>The </a:t>
            </a:r>
            <a:r>
              <a:rPr lang="en-US" sz="2400" dirty="0">
                <a:solidFill>
                  <a:srgbClr val="000000"/>
                </a:solidFill>
                <a:latin typeface="ArialMT"/>
              </a:rPr>
              <a:t>input image is passed through a </a:t>
            </a:r>
            <a:r>
              <a:rPr lang="en-US" sz="2400" dirty="0">
                <a:solidFill>
                  <a:srgbClr val="FF0000"/>
                </a:solidFill>
                <a:latin typeface="ArialMT"/>
              </a:rPr>
              <a:t>pre-trained CNN </a:t>
            </a:r>
            <a:r>
              <a:rPr lang="en-US" sz="2400" dirty="0">
                <a:solidFill>
                  <a:srgbClr val="000000"/>
                </a:solidFill>
                <a:latin typeface="ArialMT"/>
              </a:rPr>
              <a:t>(The original </a:t>
            </a:r>
            <a:r>
              <a:rPr lang="en-US" sz="2400" dirty="0" smtClean="0">
                <a:solidFill>
                  <a:srgbClr val="000000"/>
                </a:solidFill>
                <a:latin typeface="ArialMT"/>
              </a:rPr>
              <a:t>Faster R-CNN </a:t>
            </a:r>
            <a:r>
              <a:rPr lang="en-US" sz="2400" dirty="0">
                <a:solidFill>
                  <a:srgbClr val="000000"/>
                </a:solidFill>
                <a:latin typeface="ArialMT"/>
              </a:rPr>
              <a:t>used VGG), then we use the convolutional feature map we get </a:t>
            </a:r>
            <a:r>
              <a:rPr lang="en-US" sz="2400" dirty="0" smtClean="0">
                <a:solidFill>
                  <a:srgbClr val="000000"/>
                </a:solidFill>
                <a:latin typeface="ArialMT"/>
              </a:rPr>
              <a:t>for the </a:t>
            </a:r>
            <a:r>
              <a:rPr lang="en-US" sz="2400" dirty="0">
                <a:solidFill>
                  <a:srgbClr val="000000"/>
                </a:solidFill>
                <a:latin typeface="ArialMT"/>
              </a:rPr>
              <a:t>next part</a:t>
            </a:r>
            <a:r>
              <a:rPr lang="en-US" sz="2400" dirty="0" smtClean="0">
                <a:solidFill>
                  <a:srgbClr val="000000"/>
                </a:solidFill>
                <a:latin typeface="ArialMT"/>
              </a:rPr>
              <a:t>.</a:t>
            </a:r>
          </a:p>
          <a:p>
            <a:r>
              <a:rPr lang="en-US" sz="2400" dirty="0">
                <a:solidFill>
                  <a:srgbClr val="000000"/>
                </a:solidFill>
                <a:latin typeface="ArialMT"/>
              </a:rPr>
              <a:t>• Next, </a:t>
            </a:r>
            <a:r>
              <a:rPr lang="en-US" sz="2400" dirty="0">
                <a:solidFill>
                  <a:srgbClr val="FF0000"/>
                </a:solidFill>
                <a:latin typeface="ArialMT"/>
              </a:rPr>
              <a:t>the Region Proposal Network (RPN) </a:t>
            </a:r>
            <a:r>
              <a:rPr lang="en-US" sz="2400" dirty="0">
                <a:solidFill>
                  <a:srgbClr val="000000"/>
                </a:solidFill>
                <a:latin typeface="ArialMT"/>
              </a:rPr>
              <a:t>uses the features that the </a:t>
            </a:r>
            <a:r>
              <a:rPr lang="en-US" sz="2400" dirty="0" smtClean="0">
                <a:solidFill>
                  <a:srgbClr val="000000"/>
                </a:solidFill>
                <a:latin typeface="ArialMT"/>
              </a:rPr>
              <a:t>CNN computed </a:t>
            </a:r>
            <a:r>
              <a:rPr lang="en-US" sz="2400" dirty="0">
                <a:solidFill>
                  <a:srgbClr val="000000"/>
                </a:solidFill>
                <a:latin typeface="ArialMT"/>
              </a:rPr>
              <a:t>to find up to a </a:t>
            </a:r>
            <a:r>
              <a:rPr lang="en-US" sz="2400" dirty="0">
                <a:solidFill>
                  <a:srgbClr val="FF0000"/>
                </a:solidFill>
                <a:latin typeface="ArialMT"/>
              </a:rPr>
              <a:t>predefined number of regions </a:t>
            </a:r>
            <a:r>
              <a:rPr lang="en-US" sz="2400" dirty="0">
                <a:solidFill>
                  <a:srgbClr val="000000"/>
                </a:solidFill>
                <a:latin typeface="ArialMT"/>
              </a:rPr>
              <a:t>(bounding boxes</a:t>
            </a:r>
            <a:r>
              <a:rPr lang="en-US" sz="2400" dirty="0" smtClean="0">
                <a:solidFill>
                  <a:srgbClr val="000000"/>
                </a:solidFill>
                <a:latin typeface="ArialMT"/>
              </a:rPr>
              <a:t>), which </a:t>
            </a:r>
            <a:r>
              <a:rPr lang="en-US" sz="2400" dirty="0">
                <a:solidFill>
                  <a:srgbClr val="000000"/>
                </a:solidFill>
                <a:latin typeface="ArialMT"/>
              </a:rPr>
              <a:t>may contain objects. It generates multiple possible regions based </a:t>
            </a:r>
            <a:r>
              <a:rPr lang="en-US" sz="2400" dirty="0" smtClean="0">
                <a:solidFill>
                  <a:srgbClr val="000000"/>
                </a:solidFill>
                <a:latin typeface="ArialMT"/>
              </a:rPr>
              <a:t>on </a:t>
            </a:r>
            <a:r>
              <a:rPr lang="en-US" sz="2400" dirty="0" smtClean="0">
                <a:solidFill>
                  <a:srgbClr val="FF0000"/>
                </a:solidFill>
                <a:latin typeface="ArialMT"/>
              </a:rPr>
              <a:t>k </a:t>
            </a:r>
            <a:r>
              <a:rPr lang="en-US" sz="2400" dirty="0">
                <a:solidFill>
                  <a:srgbClr val="FF0000"/>
                </a:solidFill>
                <a:latin typeface="ArialMT"/>
              </a:rPr>
              <a:t>fixed-ratio anchor boxes </a:t>
            </a:r>
            <a:r>
              <a:rPr lang="en-US" sz="2400" dirty="0">
                <a:solidFill>
                  <a:srgbClr val="000000"/>
                </a:solidFill>
                <a:latin typeface="ArialMT"/>
              </a:rPr>
              <a:t>(default bounding boxes). </a:t>
            </a:r>
            <a:r>
              <a:rPr lang="en-US" sz="2400" dirty="0">
                <a:solidFill>
                  <a:srgbClr val="FF0000"/>
                </a:solidFill>
                <a:latin typeface="ArialMT"/>
              </a:rPr>
              <a:t>RPN accelerates </a:t>
            </a:r>
            <a:r>
              <a:rPr lang="en-US" sz="2400" dirty="0" smtClean="0">
                <a:solidFill>
                  <a:srgbClr val="FF0000"/>
                </a:solidFill>
                <a:latin typeface="ArialMT"/>
              </a:rPr>
              <a:t>the training </a:t>
            </a:r>
            <a:r>
              <a:rPr lang="en-US" sz="2400" dirty="0">
                <a:solidFill>
                  <a:srgbClr val="FF0000"/>
                </a:solidFill>
                <a:latin typeface="ArialMT"/>
              </a:rPr>
              <a:t>and testing processes</a:t>
            </a:r>
            <a:r>
              <a:rPr lang="en-US" sz="2400" dirty="0" smtClean="0">
                <a:solidFill>
                  <a:srgbClr val="FF0000"/>
                </a:solidFill>
                <a:latin typeface="ArialMT"/>
              </a:rPr>
              <a:t>.</a:t>
            </a:r>
          </a:p>
          <a:p>
            <a:r>
              <a:rPr lang="en-US" sz="2400" dirty="0">
                <a:solidFill>
                  <a:srgbClr val="000000"/>
                </a:solidFill>
                <a:latin typeface="ArialMT"/>
              </a:rPr>
              <a:t>• Finally, comes the</a:t>
            </a:r>
            <a:r>
              <a:rPr lang="en-US" sz="2400" dirty="0">
                <a:solidFill>
                  <a:srgbClr val="FF0000"/>
                </a:solidFill>
                <a:latin typeface="ArialMT"/>
              </a:rPr>
              <a:t> R-CNN </a:t>
            </a:r>
            <a:r>
              <a:rPr lang="en-US" sz="2400" dirty="0">
                <a:solidFill>
                  <a:srgbClr val="000000"/>
                </a:solidFill>
                <a:latin typeface="ArialMT"/>
              </a:rPr>
              <a:t>module, which uses that information to: </a:t>
            </a:r>
            <a:r>
              <a:rPr lang="en-US" sz="2400" dirty="0">
                <a:solidFill>
                  <a:srgbClr val="FF0000"/>
                </a:solidFill>
                <a:latin typeface="ArialMT"/>
              </a:rPr>
              <a:t>Classify</a:t>
            </a:r>
          </a:p>
          <a:p>
            <a:r>
              <a:rPr lang="en-US" sz="2400" dirty="0">
                <a:solidFill>
                  <a:srgbClr val="FF0000"/>
                </a:solidFill>
                <a:latin typeface="ArialMT"/>
              </a:rPr>
              <a:t>the content</a:t>
            </a:r>
            <a:r>
              <a:rPr lang="en-US" sz="2400" dirty="0">
                <a:solidFill>
                  <a:srgbClr val="000000"/>
                </a:solidFill>
                <a:latin typeface="ArialMT"/>
              </a:rPr>
              <a:t> in the bounding box (or discard it, using “background” as </a:t>
            </a:r>
            <a:r>
              <a:rPr lang="en-US" sz="2400" dirty="0" smtClean="0">
                <a:solidFill>
                  <a:srgbClr val="000000"/>
                </a:solidFill>
                <a:latin typeface="ArialMT"/>
              </a:rPr>
              <a:t>a label</a:t>
            </a:r>
            <a:r>
              <a:rPr lang="en-US" sz="2400" dirty="0">
                <a:solidFill>
                  <a:srgbClr val="000000"/>
                </a:solidFill>
                <a:latin typeface="ArialMT"/>
              </a:rPr>
              <a:t>). </a:t>
            </a:r>
            <a:r>
              <a:rPr lang="en-US" sz="2400" dirty="0">
                <a:solidFill>
                  <a:srgbClr val="FF0000"/>
                </a:solidFill>
                <a:latin typeface="ArialMT"/>
              </a:rPr>
              <a:t>Adjust the bounding box coordinates </a:t>
            </a:r>
            <a:r>
              <a:rPr lang="en-US" sz="2400" dirty="0">
                <a:solidFill>
                  <a:srgbClr val="000000"/>
                </a:solidFill>
                <a:latin typeface="ArialMT"/>
              </a:rPr>
              <a:t>(so it better fits the object).</a:t>
            </a:r>
            <a:endParaRPr lang="en-US" sz="2400" dirty="0" smtClean="0">
              <a:solidFill>
                <a:srgbClr val="000000"/>
              </a:solidFill>
              <a:latin typeface="ArialMT"/>
            </a:endParaRPr>
          </a:p>
        </p:txBody>
      </p:sp>
    </p:spTree>
    <p:extLst>
      <p:ext uri="{BB962C8B-B14F-4D97-AF65-F5344CB8AC3E}">
        <p14:creationId xmlns:p14="http://schemas.microsoft.com/office/powerpoint/2010/main" val="35637973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1" y="0"/>
            <a:ext cx="10396882" cy="1151965"/>
          </a:xfrm>
        </p:spPr>
        <p:txBody>
          <a:bodyPr>
            <a:normAutofit/>
          </a:bodyPr>
          <a:lstStyle/>
          <a:p>
            <a:r>
              <a:rPr lang="en-US" dirty="0" smtClean="0"/>
              <a:t>Faster </a:t>
            </a:r>
            <a:r>
              <a:rPr lang="en-US" dirty="0"/>
              <a:t>R-CNN</a:t>
            </a:r>
            <a:endParaRPr lang="en-US" cap="none" dirty="0"/>
          </a:p>
        </p:txBody>
      </p:sp>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16</a:t>
            </a:fld>
            <a:endParaRPr lang="en-US" dirty="0"/>
          </a:p>
        </p:txBody>
      </p:sp>
      <p:pic>
        <p:nvPicPr>
          <p:cNvPr id="3074" name="Picture 2" descr="Faster R-CNN: Down the rabbit hole of modern object detection | Tryola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1" y="1973262"/>
            <a:ext cx="10028582" cy="264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6557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Mask R-CNN</a:t>
            </a:r>
            <a:endParaRPr lang="en-US" cap="none" dirty="0"/>
          </a:p>
        </p:txBody>
      </p:sp>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17</a:t>
            </a:fld>
            <a:endParaRPr lang="en-US" dirty="0"/>
          </a:p>
        </p:txBody>
      </p:sp>
      <p:sp>
        <p:nvSpPr>
          <p:cNvPr id="7" name="Rectangle 6"/>
          <p:cNvSpPr/>
          <p:nvPr/>
        </p:nvSpPr>
        <p:spPr>
          <a:xfrm>
            <a:off x="685801" y="1837765"/>
            <a:ext cx="10396882" cy="1384995"/>
          </a:xfrm>
          <a:prstGeom prst="rect">
            <a:avLst/>
          </a:prstGeom>
        </p:spPr>
        <p:txBody>
          <a:bodyPr wrap="square">
            <a:spAutoFit/>
          </a:bodyPr>
          <a:lstStyle/>
          <a:p>
            <a:r>
              <a:rPr lang="en-US" sz="2800" dirty="0">
                <a:solidFill>
                  <a:srgbClr val="000000"/>
                </a:solidFill>
                <a:latin typeface="Calibri" panose="020F0502020204030204" pitchFamily="34" charset="0"/>
              </a:rPr>
              <a:t>Mask R-CNN (Mask Regional Convolutional Neural Network) </a:t>
            </a:r>
            <a:r>
              <a:rPr lang="en-US" sz="2800" dirty="0" smtClean="0">
                <a:solidFill>
                  <a:srgbClr val="000000"/>
                </a:solidFill>
                <a:latin typeface="Calibri" panose="020F0502020204030204" pitchFamily="34" charset="0"/>
              </a:rPr>
              <a:t>is a </a:t>
            </a:r>
            <a:r>
              <a:rPr lang="en-US" sz="2800" dirty="0">
                <a:solidFill>
                  <a:srgbClr val="000000"/>
                </a:solidFill>
                <a:latin typeface="Calibri" panose="020F0502020204030204" pitchFamily="34" charset="0"/>
              </a:rPr>
              <a:t>state of the art model for instance segmentation, </a:t>
            </a:r>
            <a:r>
              <a:rPr lang="en-US" sz="2800" dirty="0" smtClean="0">
                <a:solidFill>
                  <a:srgbClr val="000000"/>
                </a:solidFill>
                <a:latin typeface="Calibri" panose="020F0502020204030204" pitchFamily="34" charset="0"/>
              </a:rPr>
              <a:t>developed on </a:t>
            </a:r>
            <a:r>
              <a:rPr lang="en-US" sz="2800" dirty="0">
                <a:solidFill>
                  <a:srgbClr val="000000"/>
                </a:solidFill>
                <a:latin typeface="Calibri" panose="020F0502020204030204" pitchFamily="34" charset="0"/>
              </a:rPr>
              <a:t>top of Faster R-CNN.</a:t>
            </a:r>
          </a:p>
        </p:txBody>
      </p:sp>
      <p:sp>
        <p:nvSpPr>
          <p:cNvPr id="5" name="Rectangle 4"/>
          <p:cNvSpPr/>
          <p:nvPr/>
        </p:nvSpPr>
        <p:spPr>
          <a:xfrm>
            <a:off x="685800" y="3388836"/>
            <a:ext cx="10655299" cy="1384995"/>
          </a:xfrm>
          <a:prstGeom prst="rect">
            <a:avLst/>
          </a:prstGeom>
        </p:spPr>
        <p:txBody>
          <a:bodyPr wrap="square">
            <a:spAutoFit/>
          </a:bodyPr>
          <a:lstStyle/>
          <a:p>
            <a:r>
              <a:rPr lang="en-US" sz="2800" dirty="0">
                <a:solidFill>
                  <a:srgbClr val="000000"/>
                </a:solidFill>
                <a:latin typeface="Calibri" panose="020F0502020204030204" pitchFamily="34" charset="0"/>
              </a:rPr>
              <a:t>For a given image, Mask R-CNN, in addition to the class </a:t>
            </a:r>
            <a:r>
              <a:rPr lang="en-US" sz="2800" dirty="0" smtClean="0">
                <a:solidFill>
                  <a:srgbClr val="000000"/>
                </a:solidFill>
                <a:latin typeface="Calibri" panose="020F0502020204030204" pitchFamily="34" charset="0"/>
              </a:rPr>
              <a:t>label and </a:t>
            </a:r>
            <a:r>
              <a:rPr lang="en-US" sz="2800" dirty="0">
                <a:solidFill>
                  <a:srgbClr val="000000"/>
                </a:solidFill>
                <a:latin typeface="Calibri" panose="020F0502020204030204" pitchFamily="34" charset="0"/>
              </a:rPr>
              <a:t>bounding box coordinates for each object, will also </a:t>
            </a:r>
            <a:r>
              <a:rPr lang="en-US" sz="2800" b="1" dirty="0" smtClean="0">
                <a:solidFill>
                  <a:srgbClr val="FF0000"/>
                </a:solidFill>
                <a:latin typeface="Arial-BoldMT"/>
              </a:rPr>
              <a:t>return the </a:t>
            </a:r>
            <a:r>
              <a:rPr lang="en-US" sz="2800" b="1" dirty="0">
                <a:solidFill>
                  <a:srgbClr val="FF0000"/>
                </a:solidFill>
                <a:latin typeface="Arial-BoldMT"/>
              </a:rPr>
              <a:t>object mask</a:t>
            </a:r>
            <a:r>
              <a:rPr lang="en-US" dirty="0">
                <a:solidFill>
                  <a:srgbClr val="000000"/>
                </a:solidFill>
                <a:latin typeface="ArialMT"/>
              </a:rPr>
              <a:t>.</a:t>
            </a:r>
            <a:endParaRPr lang="en-US" dirty="0"/>
          </a:p>
        </p:txBody>
      </p:sp>
    </p:spTree>
    <p:extLst>
      <p:ext uri="{BB962C8B-B14F-4D97-AF65-F5344CB8AC3E}">
        <p14:creationId xmlns:p14="http://schemas.microsoft.com/office/powerpoint/2010/main" val="14749538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Mask R-CNN</a:t>
            </a:r>
            <a:endParaRPr lang="en-US" cap="none" dirty="0"/>
          </a:p>
        </p:txBody>
      </p:sp>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18</a:t>
            </a:fld>
            <a:endParaRPr lang="en-US" dirty="0"/>
          </a:p>
        </p:txBody>
      </p:sp>
      <p:pic>
        <p:nvPicPr>
          <p:cNvPr id="6" name="Picture 5"/>
          <p:cNvPicPr>
            <a:picLocks noChangeAspect="1"/>
          </p:cNvPicPr>
          <p:nvPr/>
        </p:nvPicPr>
        <p:blipFill>
          <a:blip r:embed="rId2"/>
          <a:stretch>
            <a:fillRect/>
          </a:stretch>
        </p:blipFill>
        <p:spPr>
          <a:xfrm>
            <a:off x="685801" y="1636817"/>
            <a:ext cx="10396882" cy="3914566"/>
          </a:xfrm>
          <a:prstGeom prst="rect">
            <a:avLst/>
          </a:prstGeom>
        </p:spPr>
      </p:pic>
    </p:spTree>
    <p:extLst>
      <p:ext uri="{BB962C8B-B14F-4D97-AF65-F5344CB8AC3E}">
        <p14:creationId xmlns:p14="http://schemas.microsoft.com/office/powerpoint/2010/main" val="35901124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Comparison Between Models</a:t>
            </a:r>
            <a:endParaRPr lang="en-US" cap="none" dirty="0"/>
          </a:p>
        </p:txBody>
      </p:sp>
      <p:sp>
        <p:nvSpPr>
          <p:cNvPr id="3" name="Footer Placeholder 2"/>
          <p:cNvSpPr>
            <a:spLocks noGrp="1"/>
          </p:cNvSpPr>
          <p:nvPr>
            <p:ph type="ftr" sz="quarter" idx="11"/>
          </p:nvPr>
        </p:nvSpPr>
        <p:spPr/>
        <p:txBody>
          <a:bodyPr/>
          <a:lstStyle/>
          <a:p>
            <a:r>
              <a:rPr lang="en-US" dirty="0" err="1"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19</a:t>
            </a:fld>
            <a:endParaRPr lang="en-US" dirty="0"/>
          </a:p>
        </p:txBody>
      </p:sp>
      <p:pic>
        <p:nvPicPr>
          <p:cNvPr id="5" name="Picture 4"/>
          <p:cNvPicPr>
            <a:picLocks noChangeAspect="1"/>
          </p:cNvPicPr>
          <p:nvPr/>
        </p:nvPicPr>
        <p:blipFill>
          <a:blip r:embed="rId2"/>
          <a:stretch>
            <a:fillRect/>
          </a:stretch>
        </p:blipFill>
        <p:spPr>
          <a:xfrm>
            <a:off x="685801" y="1837765"/>
            <a:ext cx="10396883" cy="3661335"/>
          </a:xfrm>
          <a:prstGeom prst="rect">
            <a:avLst/>
          </a:prstGeom>
        </p:spPr>
      </p:pic>
    </p:spTree>
    <p:extLst>
      <p:ext uri="{BB962C8B-B14F-4D97-AF65-F5344CB8AC3E}">
        <p14:creationId xmlns:p14="http://schemas.microsoft.com/office/powerpoint/2010/main" val="8807863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What Is Image Segmentation?</a:t>
            </a:r>
            <a:endParaRPr lang="en-US" cap="none" dirty="0"/>
          </a:p>
        </p:txBody>
      </p:sp>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2</a:t>
            </a:fld>
            <a:endParaRPr lang="en-US" dirty="0"/>
          </a:p>
        </p:txBody>
      </p:sp>
      <p:sp>
        <p:nvSpPr>
          <p:cNvPr id="5" name="Rectangle 4"/>
          <p:cNvSpPr/>
          <p:nvPr/>
        </p:nvSpPr>
        <p:spPr>
          <a:xfrm>
            <a:off x="685801" y="1837765"/>
            <a:ext cx="10172849" cy="584775"/>
          </a:xfrm>
          <a:prstGeom prst="rect">
            <a:avLst/>
          </a:prstGeom>
        </p:spPr>
        <p:txBody>
          <a:bodyPr wrap="none">
            <a:spAutoFit/>
          </a:bodyPr>
          <a:lstStyle/>
          <a:p>
            <a:r>
              <a:rPr lang="en-US" sz="3200" dirty="0">
                <a:solidFill>
                  <a:srgbClr val="000000"/>
                </a:solidFill>
                <a:latin typeface="Calibri" panose="020F0502020204030204" pitchFamily="34" charset="0"/>
              </a:rPr>
              <a:t>Image segmentation is a critical process in computer vision. </a:t>
            </a:r>
          </a:p>
        </p:txBody>
      </p:sp>
      <p:sp>
        <p:nvSpPr>
          <p:cNvPr id="6" name="Rectangle 5"/>
          <p:cNvSpPr/>
          <p:nvPr/>
        </p:nvSpPr>
        <p:spPr>
          <a:xfrm>
            <a:off x="685800" y="2422540"/>
            <a:ext cx="10396883" cy="1077218"/>
          </a:xfrm>
          <a:prstGeom prst="rect">
            <a:avLst/>
          </a:prstGeom>
        </p:spPr>
        <p:txBody>
          <a:bodyPr wrap="square">
            <a:spAutoFit/>
          </a:bodyPr>
          <a:lstStyle/>
          <a:p>
            <a:r>
              <a:rPr lang="en-US" sz="3200" dirty="0">
                <a:solidFill>
                  <a:srgbClr val="000000"/>
                </a:solidFill>
                <a:latin typeface="Calibri" panose="020F0502020204030204" pitchFamily="34" charset="0"/>
              </a:rPr>
              <a:t>Segments represent objects or parts of objects, and comprise sets of pixels, or “super-pixels”. </a:t>
            </a:r>
          </a:p>
        </p:txBody>
      </p:sp>
      <p:pic>
        <p:nvPicPr>
          <p:cNvPr id="8" name="Picture 7"/>
          <p:cNvPicPr>
            <a:picLocks noChangeAspect="1"/>
          </p:cNvPicPr>
          <p:nvPr/>
        </p:nvPicPr>
        <p:blipFill>
          <a:blip r:embed="rId2"/>
          <a:stretch>
            <a:fillRect/>
          </a:stretch>
        </p:blipFill>
        <p:spPr>
          <a:xfrm>
            <a:off x="685798" y="3499758"/>
            <a:ext cx="10172851" cy="2096371"/>
          </a:xfrm>
          <a:prstGeom prst="rect">
            <a:avLst/>
          </a:prstGeom>
        </p:spPr>
      </p:pic>
    </p:spTree>
    <p:extLst>
      <p:ext uri="{BB962C8B-B14F-4D97-AF65-F5344CB8AC3E}">
        <p14:creationId xmlns:p14="http://schemas.microsoft.com/office/powerpoint/2010/main" val="25675025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Detectron2</a:t>
            </a:r>
            <a:endParaRPr lang="en-US" cap="none" dirty="0"/>
          </a:p>
        </p:txBody>
      </p:sp>
      <p:sp>
        <p:nvSpPr>
          <p:cNvPr id="3" name="Footer Placeholder 2"/>
          <p:cNvSpPr>
            <a:spLocks noGrp="1"/>
          </p:cNvSpPr>
          <p:nvPr>
            <p:ph type="ftr" sz="quarter" idx="11"/>
          </p:nvPr>
        </p:nvSpPr>
        <p:spPr/>
        <p:txBody>
          <a:bodyPr/>
          <a:lstStyle/>
          <a:p>
            <a:r>
              <a:rPr lang="en-US" dirty="0" err="1"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20</a:t>
            </a:fld>
            <a:endParaRPr lang="en-US" dirty="0"/>
          </a:p>
        </p:txBody>
      </p:sp>
      <p:sp>
        <p:nvSpPr>
          <p:cNvPr id="6" name="Rectangle 5"/>
          <p:cNvSpPr/>
          <p:nvPr/>
        </p:nvSpPr>
        <p:spPr>
          <a:xfrm>
            <a:off x="685801" y="1837765"/>
            <a:ext cx="10396882" cy="3293209"/>
          </a:xfrm>
          <a:prstGeom prst="rect">
            <a:avLst/>
          </a:prstGeom>
        </p:spPr>
        <p:txBody>
          <a:bodyPr wrap="square">
            <a:spAutoFit/>
          </a:bodyPr>
          <a:lstStyle/>
          <a:p>
            <a:r>
              <a:rPr lang="en-US" sz="2600" dirty="0">
                <a:solidFill>
                  <a:srgbClr val="000000"/>
                </a:solidFill>
                <a:latin typeface="ArialMT"/>
              </a:rPr>
              <a:t>• Detectron2 was built by </a:t>
            </a:r>
            <a:r>
              <a:rPr lang="en-US" sz="2600" b="1" dirty="0">
                <a:solidFill>
                  <a:srgbClr val="FF0000"/>
                </a:solidFill>
                <a:latin typeface="Arial-BoldMT"/>
              </a:rPr>
              <a:t>Facebook AI </a:t>
            </a:r>
            <a:r>
              <a:rPr lang="en-US" sz="2600" dirty="0">
                <a:solidFill>
                  <a:srgbClr val="000000"/>
                </a:solidFill>
                <a:latin typeface="ArialMT"/>
              </a:rPr>
              <a:t>Research (FAIR) to </a:t>
            </a:r>
            <a:r>
              <a:rPr lang="en-US" sz="2600" dirty="0" smtClean="0">
                <a:solidFill>
                  <a:srgbClr val="000000"/>
                </a:solidFill>
                <a:latin typeface="ArialMT"/>
              </a:rPr>
              <a:t>support rapid </a:t>
            </a:r>
            <a:r>
              <a:rPr lang="en-US" sz="2600" dirty="0">
                <a:solidFill>
                  <a:srgbClr val="000000"/>
                </a:solidFill>
                <a:latin typeface="ArialMT"/>
              </a:rPr>
              <a:t>implementation and evaluation of </a:t>
            </a:r>
            <a:r>
              <a:rPr lang="en-US" sz="2600" b="1" dirty="0">
                <a:solidFill>
                  <a:srgbClr val="FF0000"/>
                </a:solidFill>
                <a:latin typeface="Arial-BoldMT"/>
              </a:rPr>
              <a:t>novel computer </a:t>
            </a:r>
            <a:r>
              <a:rPr lang="en-US" sz="2600" b="1" dirty="0" smtClean="0">
                <a:solidFill>
                  <a:srgbClr val="FF0000"/>
                </a:solidFill>
                <a:latin typeface="Arial-BoldMT"/>
              </a:rPr>
              <a:t>vision research</a:t>
            </a:r>
            <a:r>
              <a:rPr lang="en-US" sz="2600" dirty="0" smtClean="0">
                <a:solidFill>
                  <a:srgbClr val="000000"/>
                </a:solidFill>
                <a:latin typeface="ArialMT"/>
              </a:rPr>
              <a:t>.</a:t>
            </a:r>
            <a:endParaRPr lang="en-US" sz="2600" dirty="0">
              <a:solidFill>
                <a:srgbClr val="000000"/>
              </a:solidFill>
              <a:latin typeface="ArialMT"/>
            </a:endParaRPr>
          </a:p>
          <a:p>
            <a:r>
              <a:rPr lang="en-US" sz="2600" dirty="0">
                <a:solidFill>
                  <a:srgbClr val="000000"/>
                </a:solidFill>
                <a:latin typeface="ArialMT"/>
              </a:rPr>
              <a:t>• Detectron2 is now implemented in </a:t>
            </a:r>
            <a:r>
              <a:rPr lang="en-US" sz="2600" b="1" dirty="0" err="1">
                <a:solidFill>
                  <a:srgbClr val="FF0000"/>
                </a:solidFill>
                <a:latin typeface="Arial-BoldMT"/>
              </a:rPr>
              <a:t>PyTorch</a:t>
            </a:r>
            <a:r>
              <a:rPr lang="en-US" sz="2600" dirty="0">
                <a:solidFill>
                  <a:srgbClr val="000000"/>
                </a:solidFill>
                <a:latin typeface="ArialMT"/>
              </a:rPr>
              <a:t>.</a:t>
            </a:r>
          </a:p>
          <a:p>
            <a:r>
              <a:rPr lang="en-US" sz="2600" dirty="0">
                <a:solidFill>
                  <a:srgbClr val="000000"/>
                </a:solidFill>
                <a:latin typeface="ArialMT"/>
              </a:rPr>
              <a:t>• Detectron2 is </a:t>
            </a:r>
            <a:r>
              <a:rPr lang="en-US" sz="2600" b="1" dirty="0">
                <a:solidFill>
                  <a:srgbClr val="FF0000"/>
                </a:solidFill>
                <a:latin typeface="Arial-BoldMT"/>
              </a:rPr>
              <a:t>flexible </a:t>
            </a:r>
            <a:r>
              <a:rPr lang="en-US" sz="2600" dirty="0">
                <a:solidFill>
                  <a:srgbClr val="000000"/>
                </a:solidFill>
                <a:latin typeface="ArialMT"/>
              </a:rPr>
              <a:t>and </a:t>
            </a:r>
            <a:r>
              <a:rPr lang="en-US" sz="2600" b="1" dirty="0">
                <a:solidFill>
                  <a:srgbClr val="FF0000"/>
                </a:solidFill>
                <a:latin typeface="Arial-BoldMT"/>
              </a:rPr>
              <a:t>extensible</a:t>
            </a:r>
            <a:r>
              <a:rPr lang="en-US" sz="2600" dirty="0">
                <a:solidFill>
                  <a:srgbClr val="000000"/>
                </a:solidFill>
                <a:latin typeface="ArialMT"/>
              </a:rPr>
              <a:t>, and able to provide </a:t>
            </a:r>
            <a:r>
              <a:rPr lang="en-US" sz="2600" dirty="0" smtClean="0">
                <a:solidFill>
                  <a:srgbClr val="000000"/>
                </a:solidFill>
                <a:latin typeface="ArialMT"/>
              </a:rPr>
              <a:t>fast training </a:t>
            </a:r>
            <a:r>
              <a:rPr lang="en-US" sz="2600" dirty="0">
                <a:solidFill>
                  <a:srgbClr val="000000"/>
                </a:solidFill>
                <a:latin typeface="ArialMT"/>
              </a:rPr>
              <a:t>on </a:t>
            </a:r>
            <a:r>
              <a:rPr lang="en-US" sz="2600" b="1" dirty="0">
                <a:solidFill>
                  <a:srgbClr val="FF0000"/>
                </a:solidFill>
                <a:latin typeface="Arial-BoldMT"/>
              </a:rPr>
              <a:t>single or multiple GPU </a:t>
            </a:r>
            <a:r>
              <a:rPr lang="en-US" sz="2600" dirty="0">
                <a:solidFill>
                  <a:srgbClr val="000000"/>
                </a:solidFill>
                <a:latin typeface="ArialMT"/>
              </a:rPr>
              <a:t>servers.</a:t>
            </a:r>
          </a:p>
          <a:p>
            <a:r>
              <a:rPr lang="en-US" sz="2600" dirty="0">
                <a:solidFill>
                  <a:srgbClr val="000000"/>
                </a:solidFill>
                <a:latin typeface="ArialMT"/>
              </a:rPr>
              <a:t>• Detectron2 </a:t>
            </a:r>
            <a:r>
              <a:rPr lang="en-US" sz="2600" b="1" dirty="0">
                <a:solidFill>
                  <a:srgbClr val="FF0000"/>
                </a:solidFill>
                <a:latin typeface="Arial-BoldMT"/>
              </a:rPr>
              <a:t>can be used as a library </a:t>
            </a:r>
            <a:r>
              <a:rPr lang="en-US" sz="2600" dirty="0">
                <a:solidFill>
                  <a:srgbClr val="000000"/>
                </a:solidFill>
                <a:latin typeface="ArialMT"/>
              </a:rPr>
              <a:t>to support different </a:t>
            </a:r>
            <a:r>
              <a:rPr lang="en-US" sz="2600" dirty="0" smtClean="0">
                <a:solidFill>
                  <a:srgbClr val="000000"/>
                </a:solidFill>
                <a:latin typeface="ArialMT"/>
              </a:rPr>
              <a:t>projects on </a:t>
            </a:r>
            <a:r>
              <a:rPr lang="en-US" sz="2600" dirty="0">
                <a:solidFill>
                  <a:srgbClr val="000000"/>
                </a:solidFill>
                <a:latin typeface="ArialMT"/>
              </a:rPr>
              <a:t>top of it.</a:t>
            </a:r>
            <a:endParaRPr lang="en-US" sz="2600" dirty="0"/>
          </a:p>
        </p:txBody>
      </p:sp>
    </p:spTree>
    <p:extLst>
      <p:ext uri="{BB962C8B-B14F-4D97-AF65-F5344CB8AC3E}">
        <p14:creationId xmlns:p14="http://schemas.microsoft.com/office/powerpoint/2010/main" val="5244960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Detectron2  </a:t>
            </a:r>
            <a:r>
              <a:rPr lang="en-US" cap="none" dirty="0"/>
              <a:t>Model Zoo</a:t>
            </a:r>
          </a:p>
        </p:txBody>
      </p:sp>
      <p:sp>
        <p:nvSpPr>
          <p:cNvPr id="3" name="Footer Placeholder 2"/>
          <p:cNvSpPr>
            <a:spLocks noGrp="1"/>
          </p:cNvSpPr>
          <p:nvPr>
            <p:ph type="ftr" sz="quarter" idx="11"/>
          </p:nvPr>
        </p:nvSpPr>
        <p:spPr/>
        <p:txBody>
          <a:bodyPr/>
          <a:lstStyle/>
          <a:p>
            <a:r>
              <a:rPr lang="en-US" dirty="0" err="1"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21</a:t>
            </a:fld>
            <a:endParaRPr lang="en-US" dirty="0"/>
          </a:p>
        </p:txBody>
      </p:sp>
      <p:pic>
        <p:nvPicPr>
          <p:cNvPr id="5" name="Picture 4"/>
          <p:cNvPicPr>
            <a:picLocks noChangeAspect="1"/>
          </p:cNvPicPr>
          <p:nvPr/>
        </p:nvPicPr>
        <p:blipFill>
          <a:blip r:embed="rId2"/>
          <a:stretch>
            <a:fillRect/>
          </a:stretch>
        </p:blipFill>
        <p:spPr>
          <a:xfrm>
            <a:off x="685801" y="1837765"/>
            <a:ext cx="4824601" cy="3166035"/>
          </a:xfrm>
          <a:prstGeom prst="rect">
            <a:avLst/>
          </a:prstGeom>
        </p:spPr>
      </p:pic>
      <p:pic>
        <p:nvPicPr>
          <p:cNvPr id="7" name="Picture 6"/>
          <p:cNvPicPr>
            <a:picLocks noChangeAspect="1"/>
          </p:cNvPicPr>
          <p:nvPr/>
        </p:nvPicPr>
        <p:blipFill>
          <a:blip r:embed="rId3"/>
          <a:stretch>
            <a:fillRect/>
          </a:stretch>
        </p:blipFill>
        <p:spPr>
          <a:xfrm>
            <a:off x="5510402" y="1837765"/>
            <a:ext cx="5572281" cy="3166035"/>
          </a:xfrm>
          <a:prstGeom prst="rect">
            <a:avLst/>
          </a:prstGeom>
        </p:spPr>
      </p:pic>
      <p:sp>
        <p:nvSpPr>
          <p:cNvPr id="8" name="Rectangle 7"/>
          <p:cNvSpPr/>
          <p:nvPr/>
        </p:nvSpPr>
        <p:spPr>
          <a:xfrm>
            <a:off x="685800" y="5034430"/>
            <a:ext cx="10947399" cy="369332"/>
          </a:xfrm>
          <a:prstGeom prst="rect">
            <a:avLst/>
          </a:prstGeom>
        </p:spPr>
        <p:txBody>
          <a:bodyPr wrap="square">
            <a:spAutoFit/>
          </a:bodyPr>
          <a:lstStyle/>
          <a:p>
            <a:r>
              <a:rPr lang="en-US" b="1" dirty="0">
                <a:solidFill>
                  <a:srgbClr val="000000"/>
                </a:solidFill>
                <a:latin typeface="Arial-BoldMT"/>
              </a:rPr>
              <a:t>Detectron2 Model Zoo : </a:t>
            </a:r>
            <a:r>
              <a:rPr lang="en-US" i="1" dirty="0">
                <a:solidFill>
                  <a:srgbClr val="1F2DA9"/>
                </a:solidFill>
                <a:latin typeface="Arial-ItalicMT"/>
                <a:hlinkClick r:id="rId4" action="ppaction://hlinkfile"/>
              </a:rPr>
              <a:t>https://github.com/facebookresearch/detectron2/blob/master/MODEL_ZOO.md</a:t>
            </a:r>
            <a:endParaRPr lang="en-US" dirty="0"/>
          </a:p>
        </p:txBody>
      </p:sp>
    </p:spTree>
    <p:extLst>
      <p:ext uri="{BB962C8B-B14F-4D97-AF65-F5344CB8AC3E}">
        <p14:creationId xmlns:p14="http://schemas.microsoft.com/office/powerpoint/2010/main" val="24249901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Detectron2 </a:t>
            </a:r>
            <a:r>
              <a:rPr lang="en-US" cap="none" dirty="0"/>
              <a:t>- Inference</a:t>
            </a:r>
          </a:p>
        </p:txBody>
      </p:sp>
      <p:sp>
        <p:nvSpPr>
          <p:cNvPr id="3" name="Footer Placeholder 2"/>
          <p:cNvSpPr>
            <a:spLocks noGrp="1"/>
          </p:cNvSpPr>
          <p:nvPr>
            <p:ph type="ftr" sz="quarter" idx="11"/>
          </p:nvPr>
        </p:nvSpPr>
        <p:spPr/>
        <p:txBody>
          <a:bodyPr/>
          <a:lstStyle/>
          <a:p>
            <a:r>
              <a:rPr lang="en-US" dirty="0" err="1"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22</a:t>
            </a:fld>
            <a:endParaRPr lang="en-US" dirty="0"/>
          </a:p>
        </p:txBody>
      </p:sp>
      <p:pic>
        <p:nvPicPr>
          <p:cNvPr id="6" name="Picture 5"/>
          <p:cNvPicPr>
            <a:picLocks noChangeAspect="1"/>
          </p:cNvPicPr>
          <p:nvPr/>
        </p:nvPicPr>
        <p:blipFill>
          <a:blip r:embed="rId2"/>
          <a:stretch>
            <a:fillRect/>
          </a:stretch>
        </p:blipFill>
        <p:spPr>
          <a:xfrm>
            <a:off x="685801" y="1837765"/>
            <a:ext cx="10396882" cy="3705600"/>
          </a:xfrm>
          <a:prstGeom prst="rect">
            <a:avLst/>
          </a:prstGeom>
        </p:spPr>
      </p:pic>
    </p:spTree>
    <p:extLst>
      <p:ext uri="{BB962C8B-B14F-4D97-AF65-F5344CB8AC3E}">
        <p14:creationId xmlns:p14="http://schemas.microsoft.com/office/powerpoint/2010/main" val="26079075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cap="none" dirty="0" smtClean="0"/>
              <a:t>Train Detectron2 On A Custom Dataset</a:t>
            </a:r>
            <a:endParaRPr lang="en-US" cap="none" dirty="0"/>
          </a:p>
        </p:txBody>
      </p:sp>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23</a:t>
            </a:fld>
            <a:endParaRPr lang="en-US" dirty="0"/>
          </a:p>
        </p:txBody>
      </p:sp>
      <p:sp>
        <p:nvSpPr>
          <p:cNvPr id="5" name="Rectangle 4"/>
          <p:cNvSpPr/>
          <p:nvPr/>
        </p:nvSpPr>
        <p:spPr>
          <a:xfrm>
            <a:off x="685801" y="1837765"/>
            <a:ext cx="7675499" cy="584775"/>
          </a:xfrm>
          <a:prstGeom prst="rect">
            <a:avLst/>
          </a:prstGeom>
        </p:spPr>
        <p:txBody>
          <a:bodyPr wrap="none">
            <a:spAutoFit/>
          </a:bodyPr>
          <a:lstStyle/>
          <a:p>
            <a:r>
              <a:rPr lang="en-US" sz="3200" b="1" dirty="0">
                <a:solidFill>
                  <a:srgbClr val="C10000"/>
                </a:solidFill>
                <a:latin typeface="Arial-BoldMT"/>
              </a:rPr>
              <a:t>Convert your data-set to COCO-format</a:t>
            </a:r>
            <a:endParaRPr lang="en-US" sz="3200" dirty="0"/>
          </a:p>
        </p:txBody>
      </p:sp>
      <p:sp>
        <p:nvSpPr>
          <p:cNvPr id="6" name="Rectangle 5"/>
          <p:cNvSpPr/>
          <p:nvPr/>
        </p:nvSpPr>
        <p:spPr>
          <a:xfrm>
            <a:off x="685800" y="2422540"/>
            <a:ext cx="10655299" cy="2246769"/>
          </a:xfrm>
          <a:prstGeom prst="rect">
            <a:avLst/>
          </a:prstGeom>
        </p:spPr>
        <p:txBody>
          <a:bodyPr wrap="square">
            <a:spAutoFit/>
          </a:bodyPr>
          <a:lstStyle/>
          <a:p>
            <a:r>
              <a:rPr lang="en-US" sz="2800" dirty="0">
                <a:solidFill>
                  <a:srgbClr val="000000"/>
                </a:solidFill>
                <a:latin typeface="ArialMT"/>
              </a:rPr>
              <a:t>The COCO dataset is formatted in </a:t>
            </a:r>
            <a:r>
              <a:rPr lang="en-US" sz="2800" b="1" dirty="0">
                <a:solidFill>
                  <a:srgbClr val="FF0000"/>
                </a:solidFill>
                <a:latin typeface="Arial-BoldMT"/>
              </a:rPr>
              <a:t>JSON </a:t>
            </a:r>
            <a:r>
              <a:rPr lang="en-US" sz="2800" dirty="0">
                <a:solidFill>
                  <a:srgbClr val="000000"/>
                </a:solidFill>
                <a:latin typeface="ArialMT"/>
              </a:rPr>
              <a:t>and has </a:t>
            </a:r>
            <a:r>
              <a:rPr lang="en-US" sz="2800" dirty="0" smtClean="0">
                <a:solidFill>
                  <a:srgbClr val="000000"/>
                </a:solidFill>
                <a:latin typeface="ArialMT"/>
              </a:rPr>
              <a:t>five annotation </a:t>
            </a:r>
            <a:r>
              <a:rPr lang="en-US" sz="2800" dirty="0">
                <a:solidFill>
                  <a:srgbClr val="000000"/>
                </a:solidFill>
                <a:latin typeface="ArialMT"/>
              </a:rPr>
              <a:t>types: </a:t>
            </a:r>
            <a:r>
              <a:rPr lang="en-US" sz="2800" dirty="0">
                <a:solidFill>
                  <a:srgbClr val="1F2DA9"/>
                </a:solidFill>
                <a:latin typeface="ArialMT"/>
              </a:rPr>
              <a:t>object detection</a:t>
            </a:r>
            <a:r>
              <a:rPr lang="en-US" sz="2800" dirty="0">
                <a:solidFill>
                  <a:srgbClr val="000000"/>
                </a:solidFill>
                <a:latin typeface="ArialMT"/>
              </a:rPr>
              <a:t>, </a:t>
            </a:r>
            <a:r>
              <a:rPr lang="en-US" sz="2800" dirty="0" err="1">
                <a:solidFill>
                  <a:srgbClr val="1F2DA9"/>
                </a:solidFill>
                <a:latin typeface="ArialMT"/>
              </a:rPr>
              <a:t>keypoint</a:t>
            </a:r>
            <a:r>
              <a:rPr lang="en-US" sz="2800" dirty="0">
                <a:solidFill>
                  <a:srgbClr val="1F2DA9"/>
                </a:solidFill>
                <a:latin typeface="ArialMT"/>
              </a:rPr>
              <a:t> detection</a:t>
            </a:r>
            <a:r>
              <a:rPr lang="en-US" sz="2800" dirty="0">
                <a:solidFill>
                  <a:srgbClr val="000000"/>
                </a:solidFill>
                <a:latin typeface="ArialMT"/>
              </a:rPr>
              <a:t>, </a:t>
            </a:r>
            <a:r>
              <a:rPr lang="en-US" sz="2800" dirty="0" smtClean="0">
                <a:solidFill>
                  <a:srgbClr val="1F2DA9"/>
                </a:solidFill>
                <a:latin typeface="ArialMT"/>
              </a:rPr>
              <a:t>stuff segmentation</a:t>
            </a:r>
            <a:r>
              <a:rPr lang="en-US" sz="2800" dirty="0">
                <a:solidFill>
                  <a:srgbClr val="000000"/>
                </a:solidFill>
                <a:latin typeface="ArialMT"/>
              </a:rPr>
              <a:t>, </a:t>
            </a:r>
            <a:r>
              <a:rPr lang="en-US" sz="2800" dirty="0">
                <a:solidFill>
                  <a:srgbClr val="1F2DA9"/>
                </a:solidFill>
                <a:latin typeface="ArialMT"/>
              </a:rPr>
              <a:t>panoptic segmentation</a:t>
            </a:r>
            <a:r>
              <a:rPr lang="en-US" sz="2800" dirty="0">
                <a:solidFill>
                  <a:srgbClr val="000000"/>
                </a:solidFill>
                <a:latin typeface="ArialMT"/>
              </a:rPr>
              <a:t>, and </a:t>
            </a:r>
            <a:r>
              <a:rPr lang="en-US" sz="2800" dirty="0" smtClean="0">
                <a:solidFill>
                  <a:srgbClr val="1F2DA9"/>
                </a:solidFill>
                <a:latin typeface="ArialMT"/>
              </a:rPr>
              <a:t>image captioning</a:t>
            </a:r>
            <a:r>
              <a:rPr lang="en-US" sz="2800" dirty="0">
                <a:solidFill>
                  <a:srgbClr val="000000"/>
                </a:solidFill>
                <a:latin typeface="ArialMT"/>
              </a:rPr>
              <a:t>. It is a collection of </a:t>
            </a:r>
            <a:r>
              <a:rPr lang="en-US" sz="2800" dirty="0">
                <a:solidFill>
                  <a:srgbClr val="FF0000"/>
                </a:solidFill>
                <a:latin typeface="ArialMT"/>
              </a:rPr>
              <a:t>“info</a:t>
            </a:r>
            <a:r>
              <a:rPr lang="en-US" sz="2800" dirty="0">
                <a:solidFill>
                  <a:srgbClr val="000000"/>
                </a:solidFill>
                <a:latin typeface="ArialMT"/>
              </a:rPr>
              <a:t>”, “</a:t>
            </a:r>
            <a:r>
              <a:rPr lang="en-US" sz="2800" dirty="0">
                <a:solidFill>
                  <a:srgbClr val="FF0000"/>
                </a:solidFill>
                <a:latin typeface="ArialMT"/>
              </a:rPr>
              <a:t>licenses</a:t>
            </a:r>
            <a:r>
              <a:rPr lang="en-US" sz="2800" dirty="0">
                <a:solidFill>
                  <a:srgbClr val="000000"/>
                </a:solidFill>
                <a:latin typeface="ArialMT"/>
              </a:rPr>
              <a:t>”, “</a:t>
            </a:r>
            <a:r>
              <a:rPr lang="en-US" sz="2800" dirty="0">
                <a:solidFill>
                  <a:srgbClr val="FF0000"/>
                </a:solidFill>
                <a:latin typeface="ArialMT"/>
              </a:rPr>
              <a:t>images</a:t>
            </a:r>
            <a:r>
              <a:rPr lang="en-US" sz="2800" dirty="0" smtClean="0">
                <a:solidFill>
                  <a:srgbClr val="000000"/>
                </a:solidFill>
                <a:latin typeface="ArialMT"/>
              </a:rPr>
              <a:t>”, “</a:t>
            </a:r>
            <a:r>
              <a:rPr lang="en-US" sz="2800" dirty="0">
                <a:solidFill>
                  <a:srgbClr val="FF0000"/>
                </a:solidFill>
                <a:latin typeface="ArialMT"/>
              </a:rPr>
              <a:t>annotations</a:t>
            </a:r>
            <a:r>
              <a:rPr lang="en-US" sz="2800" dirty="0">
                <a:solidFill>
                  <a:srgbClr val="000000"/>
                </a:solidFill>
                <a:latin typeface="ArialMT"/>
              </a:rPr>
              <a:t>”, “</a:t>
            </a:r>
            <a:r>
              <a:rPr lang="en-US" sz="2800" dirty="0">
                <a:solidFill>
                  <a:srgbClr val="FF0000"/>
                </a:solidFill>
                <a:latin typeface="ArialMT"/>
              </a:rPr>
              <a:t>categories</a:t>
            </a:r>
            <a:r>
              <a:rPr lang="en-US" sz="2800" dirty="0">
                <a:solidFill>
                  <a:srgbClr val="000000"/>
                </a:solidFill>
                <a:latin typeface="ArialMT"/>
              </a:rPr>
              <a:t>” (in most cases), and “</a:t>
            </a:r>
            <a:r>
              <a:rPr lang="en-US" sz="2800" dirty="0" smtClean="0">
                <a:solidFill>
                  <a:srgbClr val="FF0000"/>
                </a:solidFill>
                <a:latin typeface="ArialMT"/>
              </a:rPr>
              <a:t>segment info</a:t>
            </a:r>
            <a:r>
              <a:rPr lang="en-US" sz="2800" dirty="0">
                <a:solidFill>
                  <a:srgbClr val="000000"/>
                </a:solidFill>
                <a:latin typeface="ArialMT"/>
              </a:rPr>
              <a:t>” (in one case).</a:t>
            </a:r>
            <a:endParaRPr lang="en-US" sz="2800" dirty="0"/>
          </a:p>
        </p:txBody>
      </p:sp>
    </p:spTree>
    <p:extLst>
      <p:ext uri="{BB962C8B-B14F-4D97-AF65-F5344CB8AC3E}">
        <p14:creationId xmlns:p14="http://schemas.microsoft.com/office/powerpoint/2010/main" val="34737491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24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684000" cy="5626100"/>
          </a:xfrm>
          <a:prstGeom prst="rect">
            <a:avLst/>
          </a:prstGeom>
        </p:spPr>
      </p:pic>
    </p:spTree>
    <p:extLst>
      <p:ext uri="{BB962C8B-B14F-4D97-AF65-F5344CB8AC3E}">
        <p14:creationId xmlns:p14="http://schemas.microsoft.com/office/powerpoint/2010/main" val="25384074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cap="none" dirty="0" smtClean="0"/>
              <a:t>Train Detectron2 On A Custom Dataset</a:t>
            </a:r>
            <a:endParaRPr lang="en-US" cap="none" dirty="0"/>
          </a:p>
        </p:txBody>
      </p:sp>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25</a:t>
            </a:fld>
            <a:endParaRPr lang="en-US" dirty="0"/>
          </a:p>
        </p:txBody>
      </p:sp>
      <p:pic>
        <p:nvPicPr>
          <p:cNvPr id="7" name="Picture 6"/>
          <p:cNvPicPr>
            <a:picLocks noChangeAspect="1"/>
          </p:cNvPicPr>
          <p:nvPr/>
        </p:nvPicPr>
        <p:blipFill>
          <a:blip r:embed="rId2"/>
          <a:stretch>
            <a:fillRect/>
          </a:stretch>
        </p:blipFill>
        <p:spPr>
          <a:xfrm>
            <a:off x="685801" y="1837765"/>
            <a:ext cx="9982198" cy="3610535"/>
          </a:xfrm>
          <a:prstGeom prst="rect">
            <a:avLst/>
          </a:prstGeom>
        </p:spPr>
      </p:pic>
    </p:spTree>
    <p:extLst>
      <p:ext uri="{BB962C8B-B14F-4D97-AF65-F5344CB8AC3E}">
        <p14:creationId xmlns:p14="http://schemas.microsoft.com/office/powerpoint/2010/main" val="22537632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cap="none" dirty="0" smtClean="0"/>
              <a:t>Train Detectron2 On A Custom Dataset</a:t>
            </a:r>
            <a:endParaRPr lang="en-US" cap="none" dirty="0"/>
          </a:p>
        </p:txBody>
      </p:sp>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26</a:t>
            </a:fld>
            <a:endParaRPr lang="en-US" dirty="0"/>
          </a:p>
        </p:txBody>
      </p:sp>
      <p:sp>
        <p:nvSpPr>
          <p:cNvPr id="7" name="Rectangle 6"/>
          <p:cNvSpPr/>
          <p:nvPr/>
        </p:nvSpPr>
        <p:spPr>
          <a:xfrm>
            <a:off x="685801" y="1837765"/>
            <a:ext cx="10396882" cy="646331"/>
          </a:xfrm>
          <a:prstGeom prst="rect">
            <a:avLst/>
          </a:prstGeom>
        </p:spPr>
        <p:txBody>
          <a:bodyPr wrap="square">
            <a:spAutoFit/>
          </a:bodyPr>
          <a:lstStyle/>
          <a:p>
            <a:r>
              <a:rPr lang="en-US" dirty="0">
                <a:latin typeface="ArialMT"/>
              </a:rPr>
              <a:t>• Detectron2 keeps track of a list of available datasets in </a:t>
            </a:r>
            <a:r>
              <a:rPr lang="en-US" dirty="0" smtClean="0">
                <a:latin typeface="ArialMT"/>
              </a:rPr>
              <a:t>a registry</a:t>
            </a:r>
            <a:r>
              <a:rPr lang="en-US" dirty="0">
                <a:latin typeface="ArialMT"/>
              </a:rPr>
              <a:t>, so we must register our custom data </a:t>
            </a:r>
            <a:r>
              <a:rPr lang="en-US" dirty="0" smtClean="0">
                <a:latin typeface="ArialMT"/>
              </a:rPr>
              <a:t>with Detectron2 </a:t>
            </a:r>
            <a:r>
              <a:rPr lang="en-US" dirty="0">
                <a:latin typeface="ArialMT"/>
              </a:rPr>
              <a:t>so it can be invoked for training.</a:t>
            </a:r>
            <a:endParaRPr lang="en-US" dirty="0"/>
          </a:p>
        </p:txBody>
      </p:sp>
      <p:sp>
        <p:nvSpPr>
          <p:cNvPr id="8" name="Rectangle 7"/>
          <p:cNvSpPr/>
          <p:nvPr/>
        </p:nvSpPr>
        <p:spPr>
          <a:xfrm>
            <a:off x="644713" y="2636496"/>
            <a:ext cx="10437969" cy="2308324"/>
          </a:xfrm>
          <a:prstGeom prst="rect">
            <a:avLst/>
          </a:prstGeom>
        </p:spPr>
        <p:txBody>
          <a:bodyPr wrap="square">
            <a:spAutoFit/>
          </a:bodyPr>
          <a:lstStyle/>
          <a:p>
            <a:r>
              <a:rPr lang="en-US" dirty="0">
                <a:solidFill>
                  <a:srgbClr val="2B8413"/>
                </a:solidFill>
                <a:latin typeface="ArialMT"/>
              </a:rPr>
              <a:t># Register Custom Detectron2 Data</a:t>
            </a:r>
          </a:p>
          <a:p>
            <a:r>
              <a:rPr lang="en-US" dirty="0">
                <a:solidFill>
                  <a:srgbClr val="000000"/>
                </a:solidFill>
                <a:latin typeface="ArialMT"/>
              </a:rPr>
              <a:t>from detectron2.data.datasets import </a:t>
            </a:r>
            <a:r>
              <a:rPr lang="en-US" dirty="0" err="1">
                <a:solidFill>
                  <a:srgbClr val="000000"/>
                </a:solidFill>
                <a:latin typeface="ArialMT"/>
              </a:rPr>
              <a:t>register_coco_instances</a:t>
            </a:r>
            <a:endParaRPr lang="en-US" dirty="0">
              <a:solidFill>
                <a:srgbClr val="000000"/>
              </a:solidFill>
              <a:latin typeface="ArialMT"/>
            </a:endParaRPr>
          </a:p>
          <a:p>
            <a:r>
              <a:rPr lang="en-US" dirty="0" err="1">
                <a:solidFill>
                  <a:srgbClr val="000000"/>
                </a:solidFill>
                <a:latin typeface="ArialMT"/>
              </a:rPr>
              <a:t>register_coco_instances</a:t>
            </a:r>
            <a:r>
              <a:rPr lang="en-US" dirty="0">
                <a:solidFill>
                  <a:srgbClr val="000000"/>
                </a:solidFill>
                <a:latin typeface="ArialMT"/>
              </a:rPr>
              <a:t>(</a:t>
            </a:r>
            <a:r>
              <a:rPr lang="en-US" dirty="0">
                <a:solidFill>
                  <a:srgbClr val="FF0000"/>
                </a:solidFill>
                <a:latin typeface="ArialMT"/>
              </a:rPr>
              <a:t>"</a:t>
            </a:r>
            <a:r>
              <a:rPr lang="en-US" dirty="0" err="1">
                <a:solidFill>
                  <a:srgbClr val="FF0000"/>
                </a:solidFill>
                <a:latin typeface="ArialMT"/>
              </a:rPr>
              <a:t>my_dataset_train</a:t>
            </a:r>
            <a:r>
              <a:rPr lang="en-US" dirty="0">
                <a:solidFill>
                  <a:srgbClr val="FF0000"/>
                </a:solidFill>
                <a:latin typeface="ArialMT"/>
              </a:rPr>
              <a:t>"</a:t>
            </a:r>
            <a:r>
              <a:rPr lang="en-US" dirty="0">
                <a:solidFill>
                  <a:srgbClr val="000000"/>
                </a:solidFill>
                <a:latin typeface="ArialMT"/>
              </a:rPr>
              <a:t>, {}, </a:t>
            </a:r>
            <a:r>
              <a:rPr lang="en-US" dirty="0">
                <a:solidFill>
                  <a:srgbClr val="FF0000"/>
                </a:solidFill>
                <a:latin typeface="ArialMT"/>
              </a:rPr>
              <a:t>"/content/</a:t>
            </a:r>
            <a:r>
              <a:rPr lang="en-US" dirty="0" err="1">
                <a:solidFill>
                  <a:srgbClr val="FF0000"/>
                </a:solidFill>
                <a:latin typeface="ArialMT"/>
              </a:rPr>
              <a:t>my_dataset</a:t>
            </a:r>
            <a:r>
              <a:rPr lang="en-US" dirty="0">
                <a:solidFill>
                  <a:srgbClr val="FF0000"/>
                </a:solidFill>
                <a:latin typeface="ArialMT"/>
              </a:rPr>
              <a:t>/train/_</a:t>
            </a:r>
            <a:r>
              <a:rPr lang="en-US" dirty="0" err="1">
                <a:solidFill>
                  <a:srgbClr val="FF0000"/>
                </a:solidFill>
                <a:latin typeface="ArialMT"/>
              </a:rPr>
              <a:t>annotations.coco.json</a:t>
            </a:r>
            <a:r>
              <a:rPr lang="en-US" dirty="0">
                <a:solidFill>
                  <a:srgbClr val="FF0000"/>
                </a:solidFill>
                <a:latin typeface="ArialMT"/>
              </a:rPr>
              <a:t>"</a:t>
            </a:r>
            <a:r>
              <a:rPr lang="en-US" dirty="0">
                <a:solidFill>
                  <a:srgbClr val="000000"/>
                </a:solidFill>
                <a:latin typeface="ArialMT"/>
              </a:rPr>
              <a:t>,</a:t>
            </a:r>
          </a:p>
          <a:p>
            <a:r>
              <a:rPr lang="en-US" dirty="0">
                <a:solidFill>
                  <a:srgbClr val="FF0000"/>
                </a:solidFill>
                <a:latin typeface="ArialMT"/>
              </a:rPr>
              <a:t>"/content/</a:t>
            </a:r>
            <a:r>
              <a:rPr lang="en-US" dirty="0" err="1">
                <a:solidFill>
                  <a:srgbClr val="FF0000"/>
                </a:solidFill>
                <a:latin typeface="ArialMT"/>
              </a:rPr>
              <a:t>my_dataset</a:t>
            </a:r>
            <a:r>
              <a:rPr lang="en-US" dirty="0">
                <a:solidFill>
                  <a:srgbClr val="FF0000"/>
                </a:solidFill>
                <a:latin typeface="ArialMT"/>
              </a:rPr>
              <a:t>/train"</a:t>
            </a:r>
            <a:r>
              <a:rPr lang="en-US" dirty="0">
                <a:solidFill>
                  <a:srgbClr val="000000"/>
                </a:solidFill>
                <a:latin typeface="ArialMT"/>
              </a:rPr>
              <a:t>)</a:t>
            </a:r>
          </a:p>
          <a:p>
            <a:r>
              <a:rPr lang="en-US" dirty="0" err="1">
                <a:solidFill>
                  <a:srgbClr val="000000"/>
                </a:solidFill>
                <a:latin typeface="ArialMT"/>
              </a:rPr>
              <a:t>register_coco_instances</a:t>
            </a:r>
            <a:r>
              <a:rPr lang="en-US" dirty="0">
                <a:solidFill>
                  <a:srgbClr val="000000"/>
                </a:solidFill>
                <a:latin typeface="ArialMT"/>
              </a:rPr>
              <a:t>(</a:t>
            </a:r>
            <a:r>
              <a:rPr lang="en-US" dirty="0">
                <a:solidFill>
                  <a:srgbClr val="FF0000"/>
                </a:solidFill>
                <a:latin typeface="ArialMT"/>
              </a:rPr>
              <a:t>"</a:t>
            </a:r>
            <a:r>
              <a:rPr lang="en-US" dirty="0" err="1">
                <a:solidFill>
                  <a:srgbClr val="FF0000"/>
                </a:solidFill>
                <a:latin typeface="ArialMT"/>
              </a:rPr>
              <a:t>my_dataset_val</a:t>
            </a:r>
            <a:r>
              <a:rPr lang="en-US" dirty="0">
                <a:solidFill>
                  <a:srgbClr val="FF0000"/>
                </a:solidFill>
                <a:latin typeface="ArialMT"/>
              </a:rPr>
              <a:t>"</a:t>
            </a:r>
            <a:r>
              <a:rPr lang="en-US" dirty="0">
                <a:solidFill>
                  <a:srgbClr val="000000"/>
                </a:solidFill>
                <a:latin typeface="ArialMT"/>
              </a:rPr>
              <a:t>, {}, </a:t>
            </a:r>
            <a:r>
              <a:rPr lang="en-US" dirty="0">
                <a:solidFill>
                  <a:srgbClr val="FF0000"/>
                </a:solidFill>
                <a:latin typeface="ArialMT"/>
              </a:rPr>
              <a:t>"/content/</a:t>
            </a:r>
            <a:r>
              <a:rPr lang="en-US" dirty="0" err="1">
                <a:solidFill>
                  <a:srgbClr val="FF0000"/>
                </a:solidFill>
                <a:latin typeface="ArialMT"/>
              </a:rPr>
              <a:t>my_dataset</a:t>
            </a:r>
            <a:r>
              <a:rPr lang="en-US" dirty="0">
                <a:solidFill>
                  <a:srgbClr val="FF0000"/>
                </a:solidFill>
                <a:latin typeface="ArialMT"/>
              </a:rPr>
              <a:t>/valid/_</a:t>
            </a:r>
            <a:r>
              <a:rPr lang="en-US" dirty="0" err="1">
                <a:solidFill>
                  <a:srgbClr val="FF0000"/>
                </a:solidFill>
                <a:latin typeface="ArialMT"/>
              </a:rPr>
              <a:t>annotations.coco.json</a:t>
            </a:r>
            <a:r>
              <a:rPr lang="en-US" dirty="0">
                <a:solidFill>
                  <a:srgbClr val="FF0000"/>
                </a:solidFill>
                <a:latin typeface="ArialMT"/>
              </a:rPr>
              <a:t>"</a:t>
            </a:r>
            <a:r>
              <a:rPr lang="en-US" dirty="0">
                <a:solidFill>
                  <a:srgbClr val="000000"/>
                </a:solidFill>
                <a:latin typeface="ArialMT"/>
              </a:rPr>
              <a:t>,</a:t>
            </a:r>
          </a:p>
          <a:p>
            <a:r>
              <a:rPr lang="en-US" dirty="0">
                <a:solidFill>
                  <a:srgbClr val="FF0000"/>
                </a:solidFill>
                <a:latin typeface="ArialMT"/>
              </a:rPr>
              <a:t>"/content/</a:t>
            </a:r>
            <a:r>
              <a:rPr lang="en-US" dirty="0" err="1">
                <a:solidFill>
                  <a:srgbClr val="FF0000"/>
                </a:solidFill>
                <a:latin typeface="ArialMT"/>
              </a:rPr>
              <a:t>my_dataset</a:t>
            </a:r>
            <a:r>
              <a:rPr lang="en-US" dirty="0">
                <a:solidFill>
                  <a:srgbClr val="FF0000"/>
                </a:solidFill>
                <a:latin typeface="ArialMT"/>
              </a:rPr>
              <a:t>/valid"</a:t>
            </a:r>
            <a:r>
              <a:rPr lang="en-US" dirty="0">
                <a:solidFill>
                  <a:srgbClr val="000000"/>
                </a:solidFill>
                <a:latin typeface="ArialMT"/>
              </a:rPr>
              <a:t>)</a:t>
            </a:r>
          </a:p>
          <a:p>
            <a:r>
              <a:rPr lang="en-US" dirty="0" err="1">
                <a:solidFill>
                  <a:srgbClr val="000000"/>
                </a:solidFill>
                <a:latin typeface="ArialMT"/>
              </a:rPr>
              <a:t>register_coco_instances</a:t>
            </a:r>
            <a:r>
              <a:rPr lang="en-US" dirty="0">
                <a:solidFill>
                  <a:srgbClr val="000000"/>
                </a:solidFill>
                <a:latin typeface="ArialMT"/>
              </a:rPr>
              <a:t>(</a:t>
            </a:r>
            <a:r>
              <a:rPr lang="en-US" dirty="0">
                <a:solidFill>
                  <a:srgbClr val="FF0000"/>
                </a:solidFill>
                <a:latin typeface="ArialMT"/>
              </a:rPr>
              <a:t>"</a:t>
            </a:r>
            <a:r>
              <a:rPr lang="en-US" dirty="0" err="1">
                <a:solidFill>
                  <a:srgbClr val="FF0000"/>
                </a:solidFill>
                <a:latin typeface="ArialMT"/>
              </a:rPr>
              <a:t>my_dataset_test</a:t>
            </a:r>
            <a:r>
              <a:rPr lang="en-US" dirty="0">
                <a:solidFill>
                  <a:srgbClr val="FF0000"/>
                </a:solidFill>
                <a:latin typeface="ArialMT"/>
              </a:rPr>
              <a:t>"</a:t>
            </a:r>
            <a:r>
              <a:rPr lang="en-US" dirty="0">
                <a:solidFill>
                  <a:srgbClr val="000000"/>
                </a:solidFill>
                <a:latin typeface="ArialMT"/>
              </a:rPr>
              <a:t>, {}, </a:t>
            </a:r>
            <a:r>
              <a:rPr lang="en-US" dirty="0">
                <a:solidFill>
                  <a:srgbClr val="FF0000"/>
                </a:solidFill>
                <a:latin typeface="ArialMT"/>
              </a:rPr>
              <a:t>"/content/</a:t>
            </a:r>
            <a:r>
              <a:rPr lang="en-US" dirty="0" err="1">
                <a:solidFill>
                  <a:srgbClr val="FF0000"/>
                </a:solidFill>
                <a:latin typeface="ArialMT"/>
              </a:rPr>
              <a:t>my_dataset</a:t>
            </a:r>
            <a:r>
              <a:rPr lang="en-US" dirty="0">
                <a:solidFill>
                  <a:srgbClr val="FF0000"/>
                </a:solidFill>
                <a:latin typeface="ArialMT"/>
              </a:rPr>
              <a:t>/test/_</a:t>
            </a:r>
            <a:r>
              <a:rPr lang="en-US" dirty="0" err="1">
                <a:solidFill>
                  <a:srgbClr val="FF0000"/>
                </a:solidFill>
                <a:latin typeface="ArialMT"/>
              </a:rPr>
              <a:t>annotations.coco.json</a:t>
            </a:r>
            <a:r>
              <a:rPr lang="en-US" dirty="0">
                <a:solidFill>
                  <a:srgbClr val="FF0000"/>
                </a:solidFill>
                <a:latin typeface="ArialMT"/>
              </a:rPr>
              <a:t>"</a:t>
            </a:r>
            <a:r>
              <a:rPr lang="en-US" dirty="0">
                <a:solidFill>
                  <a:srgbClr val="000000"/>
                </a:solidFill>
                <a:latin typeface="ArialMT"/>
              </a:rPr>
              <a:t>,</a:t>
            </a:r>
          </a:p>
          <a:p>
            <a:r>
              <a:rPr lang="en-US" dirty="0">
                <a:solidFill>
                  <a:srgbClr val="FF0000"/>
                </a:solidFill>
                <a:latin typeface="ArialMT"/>
              </a:rPr>
              <a:t>"/content/</a:t>
            </a:r>
            <a:r>
              <a:rPr lang="en-US" dirty="0" err="1">
                <a:solidFill>
                  <a:srgbClr val="FF0000"/>
                </a:solidFill>
                <a:latin typeface="ArialMT"/>
              </a:rPr>
              <a:t>my_dataset</a:t>
            </a:r>
            <a:r>
              <a:rPr lang="en-US" dirty="0">
                <a:solidFill>
                  <a:srgbClr val="FF0000"/>
                </a:solidFill>
                <a:latin typeface="ArialMT"/>
              </a:rPr>
              <a:t>/test"</a:t>
            </a:r>
            <a:r>
              <a:rPr lang="en-US" dirty="0">
                <a:solidFill>
                  <a:srgbClr val="000000"/>
                </a:solidFill>
                <a:latin typeface="ArialMT"/>
              </a:rPr>
              <a:t>)</a:t>
            </a:r>
            <a:endParaRPr lang="en-US" dirty="0"/>
          </a:p>
        </p:txBody>
      </p:sp>
    </p:spTree>
    <p:extLst>
      <p:ext uri="{BB962C8B-B14F-4D97-AF65-F5344CB8AC3E}">
        <p14:creationId xmlns:p14="http://schemas.microsoft.com/office/powerpoint/2010/main" val="34180659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cap="none" dirty="0" smtClean="0"/>
              <a:t>Train Detectron2 On A Custom Dataset</a:t>
            </a:r>
            <a:endParaRPr lang="en-US" cap="none" dirty="0"/>
          </a:p>
        </p:txBody>
      </p:sp>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27</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1837765"/>
            <a:ext cx="10396882" cy="3737535"/>
          </a:xfrm>
          <a:prstGeom prst="rect">
            <a:avLst/>
          </a:prstGeom>
        </p:spPr>
      </p:pic>
    </p:spTree>
    <p:extLst>
      <p:ext uri="{BB962C8B-B14F-4D97-AF65-F5344CB8AC3E}">
        <p14:creationId xmlns:p14="http://schemas.microsoft.com/office/powerpoint/2010/main" val="37433067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cap="none" dirty="0" smtClean="0"/>
              <a:t>Train Detectron2 On A Custom Dataset</a:t>
            </a:r>
            <a:endParaRPr lang="en-US" cap="none" dirty="0"/>
          </a:p>
        </p:txBody>
      </p:sp>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28</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1837765"/>
            <a:ext cx="10396882" cy="3674035"/>
          </a:xfrm>
          <a:prstGeom prst="rect">
            <a:avLst/>
          </a:prstGeom>
        </p:spPr>
      </p:pic>
    </p:spTree>
    <p:extLst>
      <p:ext uri="{BB962C8B-B14F-4D97-AF65-F5344CB8AC3E}">
        <p14:creationId xmlns:p14="http://schemas.microsoft.com/office/powerpoint/2010/main" val="4534803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cap="none" dirty="0" smtClean="0"/>
              <a:t>Train Detectron2 On A Custom Dataset</a:t>
            </a:r>
            <a:endParaRPr lang="en-US" cap="none" dirty="0"/>
          </a:p>
        </p:txBody>
      </p:sp>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29</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1837765"/>
            <a:ext cx="10396882" cy="3712135"/>
          </a:xfrm>
          <a:prstGeom prst="rect">
            <a:avLst/>
          </a:prstGeom>
        </p:spPr>
      </p:pic>
    </p:spTree>
    <p:extLst>
      <p:ext uri="{BB962C8B-B14F-4D97-AF65-F5344CB8AC3E}">
        <p14:creationId xmlns:p14="http://schemas.microsoft.com/office/powerpoint/2010/main" val="8948267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cap="none" dirty="0" smtClean="0"/>
              <a:t>What Is </a:t>
            </a:r>
            <a:r>
              <a:rPr lang="en-US" cap="none" dirty="0"/>
              <a:t>Image Semantic </a:t>
            </a:r>
            <a:r>
              <a:rPr lang="en-US" cap="none" dirty="0" smtClean="0"/>
              <a:t>Segmentation</a:t>
            </a:r>
            <a:r>
              <a:rPr lang="en-US" cap="none" dirty="0"/>
              <a:t>?</a:t>
            </a:r>
          </a:p>
        </p:txBody>
      </p:sp>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3</a:t>
            </a:fld>
            <a:endParaRPr lang="en-US" dirty="0"/>
          </a:p>
        </p:txBody>
      </p:sp>
      <p:sp>
        <p:nvSpPr>
          <p:cNvPr id="7" name="Rectangle 6"/>
          <p:cNvSpPr/>
          <p:nvPr/>
        </p:nvSpPr>
        <p:spPr>
          <a:xfrm>
            <a:off x="685800" y="1837765"/>
            <a:ext cx="10632839" cy="1384995"/>
          </a:xfrm>
          <a:prstGeom prst="rect">
            <a:avLst/>
          </a:prstGeom>
        </p:spPr>
        <p:txBody>
          <a:bodyPr wrap="square">
            <a:spAutoFit/>
          </a:bodyPr>
          <a:lstStyle/>
          <a:p>
            <a:r>
              <a:rPr lang="en-US" sz="2800" b="1" dirty="0">
                <a:solidFill>
                  <a:srgbClr val="000000"/>
                </a:solidFill>
                <a:latin typeface="Calibri" panose="020F0502020204030204" pitchFamily="34" charset="0"/>
              </a:rPr>
              <a:t>It classify all the pixels of an image into meaningful classes of objects. These classes are “semantically interpretable” and correspond to real-world categories. </a:t>
            </a:r>
          </a:p>
        </p:txBody>
      </p:sp>
      <p:pic>
        <p:nvPicPr>
          <p:cNvPr id="9" name="Picture 8"/>
          <p:cNvPicPr>
            <a:picLocks noChangeAspect="1"/>
          </p:cNvPicPr>
          <p:nvPr/>
        </p:nvPicPr>
        <p:blipFill>
          <a:blip r:embed="rId2"/>
          <a:stretch>
            <a:fillRect/>
          </a:stretch>
        </p:blipFill>
        <p:spPr>
          <a:xfrm>
            <a:off x="685799" y="3222760"/>
            <a:ext cx="10396883" cy="2383470"/>
          </a:xfrm>
          <a:prstGeom prst="rect">
            <a:avLst/>
          </a:prstGeom>
        </p:spPr>
      </p:pic>
    </p:spTree>
    <p:extLst>
      <p:ext uri="{BB962C8B-B14F-4D97-AF65-F5344CB8AC3E}">
        <p14:creationId xmlns:p14="http://schemas.microsoft.com/office/powerpoint/2010/main" val="29596163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77" y="685800"/>
            <a:ext cx="11125199" cy="1151965"/>
          </a:xfrm>
        </p:spPr>
        <p:txBody>
          <a:bodyPr>
            <a:normAutofit fontScale="90000"/>
          </a:bodyPr>
          <a:lstStyle/>
          <a:p>
            <a:r>
              <a:rPr lang="en-US" cap="none" dirty="0" smtClean="0"/>
              <a:t>Train </a:t>
            </a:r>
            <a:r>
              <a:rPr lang="en-US" cap="none" dirty="0"/>
              <a:t>Detectron2 Save/Load Trained Model</a:t>
            </a:r>
          </a:p>
        </p:txBody>
      </p:sp>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30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1837765"/>
            <a:ext cx="10635552" cy="3661335"/>
          </a:xfrm>
          <a:prstGeom prst="rect">
            <a:avLst/>
          </a:prstGeom>
        </p:spPr>
      </p:pic>
    </p:spTree>
    <p:extLst>
      <p:ext uri="{BB962C8B-B14F-4D97-AF65-F5344CB8AC3E}">
        <p14:creationId xmlns:p14="http://schemas.microsoft.com/office/powerpoint/2010/main" val="40180610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13512799" cy="1151965"/>
          </a:xfrm>
        </p:spPr>
        <p:txBody>
          <a:bodyPr>
            <a:normAutofit fontScale="90000"/>
          </a:bodyPr>
          <a:lstStyle/>
          <a:p>
            <a:r>
              <a:rPr lang="en-US" cap="none" dirty="0"/>
              <a:t>Instance Segmentation on a </a:t>
            </a:r>
            <a:r>
              <a:rPr lang="en-US" cap="none" dirty="0" smtClean="0"/>
              <a:t>custom</a:t>
            </a:r>
            <a:br>
              <a:rPr lang="en-US" cap="none" dirty="0" smtClean="0"/>
            </a:br>
            <a:r>
              <a:rPr lang="en-US" cap="none" dirty="0" smtClean="0"/>
              <a:t>dataset</a:t>
            </a:r>
            <a:endParaRPr lang="en-US" cap="none" dirty="0"/>
          </a:p>
        </p:txBody>
      </p:sp>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31</a:t>
            </a:fld>
            <a:endParaRPr lang="en-US" dirty="0"/>
          </a:p>
        </p:txBody>
      </p:sp>
      <p:pic>
        <p:nvPicPr>
          <p:cNvPr id="5" name="Picture 4"/>
          <p:cNvPicPr>
            <a:picLocks noChangeAspect="1"/>
          </p:cNvPicPr>
          <p:nvPr/>
        </p:nvPicPr>
        <p:blipFill>
          <a:blip r:embed="rId2"/>
          <a:stretch>
            <a:fillRect/>
          </a:stretch>
        </p:blipFill>
        <p:spPr>
          <a:xfrm>
            <a:off x="2988906" y="1837765"/>
            <a:ext cx="8410801" cy="3648635"/>
          </a:xfrm>
          <a:prstGeom prst="rect">
            <a:avLst/>
          </a:prstGeom>
        </p:spPr>
      </p:pic>
      <p:sp>
        <p:nvSpPr>
          <p:cNvPr id="6" name="Rectangle 5"/>
          <p:cNvSpPr/>
          <p:nvPr/>
        </p:nvSpPr>
        <p:spPr>
          <a:xfrm>
            <a:off x="190014" y="3133732"/>
            <a:ext cx="2857500" cy="923330"/>
          </a:xfrm>
          <a:prstGeom prst="rect">
            <a:avLst/>
          </a:prstGeom>
        </p:spPr>
        <p:txBody>
          <a:bodyPr wrap="square">
            <a:spAutoFit/>
          </a:bodyPr>
          <a:lstStyle/>
          <a:p>
            <a:r>
              <a:rPr lang="en-US" sz="5400" b="1" dirty="0" err="1">
                <a:solidFill>
                  <a:srgbClr val="C10000"/>
                </a:solidFill>
                <a:latin typeface="Arial-BoldMT"/>
              </a:rPr>
              <a:t>labelme</a:t>
            </a:r>
            <a:endParaRPr lang="en-US" sz="4800" dirty="0"/>
          </a:p>
        </p:txBody>
      </p:sp>
    </p:spTree>
    <p:extLst>
      <p:ext uri="{BB962C8B-B14F-4D97-AF65-F5344CB8AC3E}">
        <p14:creationId xmlns:p14="http://schemas.microsoft.com/office/powerpoint/2010/main" val="37722042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Thanks for listening</a:t>
            </a:r>
          </a:p>
        </p:txBody>
      </p:sp>
    </p:spTree>
    <p:extLst>
      <p:ext uri="{BB962C8B-B14F-4D97-AF65-F5344CB8AC3E}">
        <p14:creationId xmlns:p14="http://schemas.microsoft.com/office/powerpoint/2010/main" val="2482363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cap="none" dirty="0" smtClean="0"/>
              <a:t>What Is </a:t>
            </a:r>
            <a:r>
              <a:rPr lang="en-US" cap="none" dirty="0"/>
              <a:t>Image Instance Segmentation?</a:t>
            </a:r>
          </a:p>
        </p:txBody>
      </p:sp>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4</a:t>
            </a:fld>
            <a:endParaRPr lang="en-US" dirty="0"/>
          </a:p>
        </p:txBody>
      </p:sp>
      <p:sp>
        <p:nvSpPr>
          <p:cNvPr id="7" name="Rectangle 6"/>
          <p:cNvSpPr/>
          <p:nvPr/>
        </p:nvSpPr>
        <p:spPr>
          <a:xfrm>
            <a:off x="685801" y="1837765"/>
            <a:ext cx="10396882" cy="954107"/>
          </a:xfrm>
          <a:prstGeom prst="rect">
            <a:avLst/>
          </a:prstGeom>
        </p:spPr>
        <p:txBody>
          <a:bodyPr wrap="square">
            <a:spAutoFit/>
          </a:bodyPr>
          <a:lstStyle/>
          <a:p>
            <a:r>
              <a:rPr lang="en-US" sz="2800" dirty="0">
                <a:solidFill>
                  <a:srgbClr val="000000"/>
                </a:solidFill>
                <a:latin typeface="Calibri" panose="020F0502020204030204" pitchFamily="34" charset="0"/>
              </a:rPr>
              <a:t>It identify each instance of each object in an image. It differs from semantic segmentation in that it doesn’t categorize every pixel. </a:t>
            </a:r>
          </a:p>
        </p:txBody>
      </p:sp>
      <p:pic>
        <p:nvPicPr>
          <p:cNvPr id="9" name="Picture 8"/>
          <p:cNvPicPr>
            <a:picLocks noChangeAspect="1"/>
          </p:cNvPicPr>
          <p:nvPr/>
        </p:nvPicPr>
        <p:blipFill rotWithShape="1">
          <a:blip r:embed="rId2"/>
          <a:srcRect l="3782" r="5366" b="6938"/>
          <a:stretch/>
        </p:blipFill>
        <p:spPr>
          <a:xfrm>
            <a:off x="1060704" y="2874168"/>
            <a:ext cx="9445752" cy="2575656"/>
          </a:xfrm>
          <a:prstGeom prst="rect">
            <a:avLst/>
          </a:prstGeom>
        </p:spPr>
      </p:pic>
    </p:spTree>
    <p:extLst>
      <p:ext uri="{BB962C8B-B14F-4D97-AF65-F5344CB8AC3E}">
        <p14:creationId xmlns:p14="http://schemas.microsoft.com/office/powerpoint/2010/main" val="13644275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Others Techniques </a:t>
            </a:r>
            <a:endParaRPr lang="en-US" cap="none" dirty="0"/>
          </a:p>
        </p:txBody>
      </p:sp>
      <p:sp>
        <p:nvSpPr>
          <p:cNvPr id="3" name="Text Placeholder 2"/>
          <p:cNvSpPr>
            <a:spLocks noGrp="1"/>
          </p:cNvSpPr>
          <p:nvPr>
            <p:ph type="body" idx="1"/>
          </p:nvPr>
        </p:nvSpPr>
        <p:spPr>
          <a:xfrm>
            <a:off x="393194" y="1837765"/>
            <a:ext cx="3310128" cy="576262"/>
          </a:xfrm>
        </p:spPr>
        <p:txBody>
          <a:bodyPr/>
          <a:lstStyle/>
          <a:p>
            <a:pPr algn="l"/>
            <a:r>
              <a:rPr lang="en-US" b="1" cap="none" dirty="0" err="1" smtClean="0"/>
              <a:t>Thresholding</a:t>
            </a:r>
            <a:r>
              <a:rPr lang="en-US" b="1" cap="none" dirty="0" smtClean="0"/>
              <a:t> </a:t>
            </a:r>
            <a:endParaRPr lang="en-US" dirty="0"/>
          </a:p>
        </p:txBody>
      </p:sp>
      <p:sp>
        <p:nvSpPr>
          <p:cNvPr id="4" name="Text Placeholder 3"/>
          <p:cNvSpPr>
            <a:spLocks noGrp="1"/>
          </p:cNvSpPr>
          <p:nvPr>
            <p:ph type="body" sz="half" idx="15"/>
          </p:nvPr>
        </p:nvSpPr>
        <p:spPr>
          <a:xfrm>
            <a:off x="292610" y="2414027"/>
            <a:ext cx="3310128" cy="2734928"/>
          </a:xfrm>
        </p:spPr>
        <p:txBody>
          <a:bodyPr>
            <a:noAutofit/>
          </a:bodyPr>
          <a:lstStyle/>
          <a:p>
            <a:pPr algn="l"/>
            <a:r>
              <a:rPr lang="en-US" sz="1800" cap="none" dirty="0">
                <a:latin typeface="Times New Roman" panose="02020603050405020304" pitchFamily="18" charset="0"/>
                <a:cs typeface="Times New Roman" panose="02020603050405020304" pitchFamily="18" charset="0"/>
              </a:rPr>
              <a:t>divides an image into a foreground and background. A specified threshold value separates pixels into one of two levels to isolate objects. </a:t>
            </a:r>
            <a:r>
              <a:rPr lang="en-US" sz="1800" cap="none" dirty="0" err="1">
                <a:latin typeface="Times New Roman" panose="02020603050405020304" pitchFamily="18" charset="0"/>
                <a:cs typeface="Times New Roman" panose="02020603050405020304" pitchFamily="18" charset="0"/>
              </a:rPr>
              <a:t>Thresholding</a:t>
            </a:r>
            <a:r>
              <a:rPr lang="en-US" sz="1800" cap="none" dirty="0">
                <a:latin typeface="Times New Roman" panose="02020603050405020304" pitchFamily="18" charset="0"/>
                <a:cs typeface="Times New Roman" panose="02020603050405020304" pitchFamily="18" charset="0"/>
              </a:rPr>
              <a:t> converts grayscale images into binary images or distinguishes the lighter and darker pixels of a color image.</a:t>
            </a:r>
          </a:p>
        </p:txBody>
      </p:sp>
      <p:sp>
        <p:nvSpPr>
          <p:cNvPr id="5" name="Text Placeholder 4"/>
          <p:cNvSpPr>
            <a:spLocks noGrp="1"/>
          </p:cNvSpPr>
          <p:nvPr>
            <p:ph type="body" sz="quarter" idx="3"/>
          </p:nvPr>
        </p:nvSpPr>
        <p:spPr>
          <a:xfrm>
            <a:off x="3981203" y="1875877"/>
            <a:ext cx="3310128" cy="576262"/>
          </a:xfrm>
        </p:spPr>
        <p:txBody>
          <a:bodyPr/>
          <a:lstStyle/>
          <a:p>
            <a:pPr algn="l"/>
            <a:r>
              <a:rPr lang="en-US" b="1" cap="none" dirty="0" smtClean="0"/>
              <a:t>K-means Clustering </a:t>
            </a:r>
            <a:endParaRPr lang="en-US" dirty="0"/>
          </a:p>
        </p:txBody>
      </p:sp>
      <p:sp>
        <p:nvSpPr>
          <p:cNvPr id="6" name="Text Placeholder 5"/>
          <p:cNvSpPr>
            <a:spLocks noGrp="1"/>
          </p:cNvSpPr>
          <p:nvPr>
            <p:ph type="body" sz="half" idx="16"/>
          </p:nvPr>
        </p:nvSpPr>
        <p:spPr>
          <a:xfrm>
            <a:off x="3905261" y="2414027"/>
            <a:ext cx="3562596" cy="3343307"/>
          </a:xfrm>
        </p:spPr>
        <p:txBody>
          <a:bodyPr>
            <a:noAutofit/>
          </a:bodyPr>
          <a:lstStyle/>
          <a:p>
            <a:pPr algn="l"/>
            <a:r>
              <a:rPr lang="en-US" sz="1800" cap="none" dirty="0">
                <a:latin typeface="Times New Roman" panose="02020603050405020304" pitchFamily="18" charset="0"/>
                <a:cs typeface="Times New Roman" panose="02020603050405020304" pitchFamily="18" charset="0"/>
              </a:rPr>
              <a:t>an algorithm identifies groups in the data, with the variable K representing the number of groups. The algorithm assigns each data point (or pixel) to one of the groups based on feature similarity. Rather than analyzing predefined groups, clustering works iteratively to organically form groups.</a:t>
            </a:r>
          </a:p>
        </p:txBody>
      </p:sp>
      <p:sp>
        <p:nvSpPr>
          <p:cNvPr id="7" name="Text Placeholder 6"/>
          <p:cNvSpPr>
            <a:spLocks noGrp="1"/>
          </p:cNvSpPr>
          <p:nvPr>
            <p:ph type="body" sz="quarter" idx="13"/>
          </p:nvPr>
        </p:nvSpPr>
        <p:spPr>
          <a:xfrm>
            <a:off x="7770380" y="1875877"/>
            <a:ext cx="3310128" cy="576262"/>
          </a:xfrm>
        </p:spPr>
        <p:txBody>
          <a:bodyPr/>
          <a:lstStyle/>
          <a:p>
            <a:pPr algn="l"/>
            <a:r>
              <a:rPr lang="en-US" cap="none" dirty="0" smtClean="0"/>
              <a:t>Edge Detection</a:t>
            </a:r>
            <a:endParaRPr lang="en-US" dirty="0"/>
          </a:p>
        </p:txBody>
      </p:sp>
      <p:sp>
        <p:nvSpPr>
          <p:cNvPr id="8" name="Text Placeholder 7"/>
          <p:cNvSpPr>
            <a:spLocks noGrp="1"/>
          </p:cNvSpPr>
          <p:nvPr>
            <p:ph type="body" sz="half" idx="17"/>
          </p:nvPr>
        </p:nvSpPr>
        <p:spPr>
          <a:xfrm>
            <a:off x="7770380" y="2475046"/>
            <a:ext cx="3310128" cy="2734928"/>
          </a:xfrm>
        </p:spPr>
        <p:txBody>
          <a:bodyPr>
            <a:normAutofit/>
          </a:bodyPr>
          <a:lstStyle/>
          <a:p>
            <a:pPr algn="l"/>
            <a:r>
              <a:rPr lang="en-US" sz="1800" cap="none" dirty="0" smtClean="0">
                <a:latin typeface="Times New Roman" panose="02020603050405020304" pitchFamily="18" charset="0"/>
                <a:cs typeface="Times New Roman" panose="02020603050405020304" pitchFamily="18" charset="0"/>
              </a:rPr>
              <a:t>Identifies sharp changes or discontinuities in brightness. Edge detection usually involves arranging points of discontinuity into curved line segments, or edges. For example, the border between a block of red and a block of blue.</a:t>
            </a:r>
          </a:p>
        </p:txBody>
      </p:sp>
      <p:sp>
        <p:nvSpPr>
          <p:cNvPr id="9" name="Footer Placeholder 8"/>
          <p:cNvSpPr>
            <a:spLocks noGrp="1"/>
          </p:cNvSpPr>
          <p:nvPr>
            <p:ph type="ftr" sz="quarter" idx="11"/>
          </p:nvPr>
        </p:nvSpPr>
        <p:spPr/>
        <p:txBody>
          <a:bodyPr/>
          <a:lstStyle/>
          <a:p>
            <a:r>
              <a:rPr lang="en-US" smtClean="0"/>
              <a:t>H.Fakher</a:t>
            </a:r>
            <a:endParaRPr lang="en-US" dirty="0"/>
          </a:p>
        </p:txBody>
      </p:sp>
      <p:sp>
        <p:nvSpPr>
          <p:cNvPr id="10" name="Slide Number Placeholder 9"/>
          <p:cNvSpPr>
            <a:spLocks noGrp="1"/>
          </p:cNvSpPr>
          <p:nvPr>
            <p:ph type="sldNum" sz="quarter" idx="12"/>
          </p:nvPr>
        </p:nvSpPr>
        <p:spPr/>
        <p:txBody>
          <a:bodyPr/>
          <a:lstStyle/>
          <a:p>
            <a:fld id="{3680D392-614A-43D7-BA76-AB1FFE045AF8}" type="slidenum">
              <a:rPr lang="en-US" smtClean="0"/>
              <a:t>5</a:t>
            </a:fld>
            <a:endParaRPr lang="en-US" dirty="0"/>
          </a:p>
        </p:txBody>
      </p:sp>
    </p:spTree>
    <p:extLst>
      <p:ext uri="{BB962C8B-B14F-4D97-AF65-F5344CB8AC3E}">
        <p14:creationId xmlns:p14="http://schemas.microsoft.com/office/powerpoint/2010/main" val="3245385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9900" dirty="0"/>
              <a:t>U NET </a:t>
            </a:r>
            <a:endParaRPr lang="en-US" sz="19900" dirty="0"/>
          </a:p>
        </p:txBody>
      </p:sp>
      <p:sp>
        <p:nvSpPr>
          <p:cNvPr id="4" name="Text Placeholder 3"/>
          <p:cNvSpPr>
            <a:spLocks noGrp="1"/>
          </p:cNvSpPr>
          <p:nvPr>
            <p:ph type="body" sz="half" idx="2"/>
          </p:nvPr>
        </p:nvSpPr>
        <p:spPr>
          <a:xfrm>
            <a:off x="685801" y="3602504"/>
            <a:ext cx="10396882" cy="1268252"/>
          </a:xfrm>
        </p:spPr>
        <p:txBody>
          <a:bodyPr>
            <a:noAutofit/>
          </a:bodyPr>
          <a:lstStyle/>
          <a:p>
            <a:r>
              <a:rPr lang="en-US" sz="3200" cap="none" dirty="0" smtClean="0"/>
              <a:t>Convolutional Networks For Biomedical Image Segmentation </a:t>
            </a:r>
            <a:endParaRPr lang="en-US" sz="3200" cap="none" dirty="0"/>
          </a:p>
        </p:txBody>
      </p:sp>
      <p:sp>
        <p:nvSpPr>
          <p:cNvPr id="5" name="Footer Placeholder 4"/>
          <p:cNvSpPr>
            <a:spLocks noGrp="1"/>
          </p:cNvSpPr>
          <p:nvPr>
            <p:ph type="ftr" sz="quarter" idx="11"/>
          </p:nvPr>
        </p:nvSpPr>
        <p:spPr/>
        <p:txBody>
          <a:bodyPr/>
          <a:lstStyle/>
          <a:p>
            <a:r>
              <a:rPr lang="en-US" smtClean="0"/>
              <a:t>H.Fakher</a:t>
            </a:r>
            <a:endParaRPr lang="en-US" dirty="0"/>
          </a:p>
        </p:txBody>
      </p:sp>
      <p:sp>
        <p:nvSpPr>
          <p:cNvPr id="6" name="Slide Number Placeholder 5"/>
          <p:cNvSpPr>
            <a:spLocks noGrp="1"/>
          </p:cNvSpPr>
          <p:nvPr>
            <p:ph type="sldNum" sz="quarter" idx="12"/>
          </p:nvPr>
        </p:nvSpPr>
        <p:spPr/>
        <p:txBody>
          <a:bodyPr/>
          <a:lstStyle/>
          <a:p>
            <a:fld id="{3680D392-614A-43D7-BA76-AB1FFE045AF8}" type="slidenum">
              <a:rPr lang="en-US" smtClean="0"/>
              <a:t>6</a:t>
            </a:fld>
            <a:endParaRPr lang="en-US" dirty="0"/>
          </a:p>
        </p:txBody>
      </p:sp>
    </p:spTree>
    <p:extLst>
      <p:ext uri="{BB962C8B-B14F-4D97-AF65-F5344CB8AC3E}">
        <p14:creationId xmlns:p14="http://schemas.microsoft.com/office/powerpoint/2010/main" val="7706037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H.Fakher</a:t>
            </a:r>
            <a:endParaRPr lang="en-US" dirty="0"/>
          </a:p>
        </p:txBody>
      </p:sp>
      <p:sp>
        <p:nvSpPr>
          <p:cNvPr id="3" name="Slide Number Placeholder 2"/>
          <p:cNvSpPr>
            <a:spLocks noGrp="1"/>
          </p:cNvSpPr>
          <p:nvPr>
            <p:ph type="sldNum" sz="quarter" idx="12"/>
          </p:nvPr>
        </p:nvSpPr>
        <p:spPr/>
        <p:txBody>
          <a:bodyPr/>
          <a:lstStyle/>
          <a:p>
            <a:fld id="{3680D392-614A-43D7-BA76-AB1FFE045AF8}" type="slidenum">
              <a:rPr lang="en-US" smtClean="0"/>
              <a:t>7</a:t>
            </a:fld>
            <a:endParaRPr lang="en-US" dirty="0"/>
          </a:p>
        </p:txBody>
      </p:sp>
      <p:sp>
        <p:nvSpPr>
          <p:cNvPr id="5" name="Title 1"/>
          <p:cNvSpPr txBox="1">
            <a:spLocks/>
          </p:cNvSpPr>
          <p:nvPr/>
        </p:nvSpPr>
        <p:spPr>
          <a:xfrm>
            <a:off x="685801" y="1"/>
            <a:ext cx="10394706" cy="786384"/>
          </a:xfrm>
          <a:prstGeom prst="rect">
            <a:avLst/>
          </a:prstGeom>
        </p:spPr>
        <p:txBody>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pPr algn="ctr"/>
            <a:r>
              <a:rPr lang="en-US" cap="none" dirty="0" err="1" smtClean="0"/>
              <a:t>Unet</a:t>
            </a:r>
            <a:r>
              <a:rPr lang="en-US" cap="none" dirty="0" smtClean="0"/>
              <a:t> Model</a:t>
            </a:r>
            <a:endParaRPr lang="en-US" cap="none" dirty="0"/>
          </a:p>
        </p:txBody>
      </p:sp>
      <p:pic>
        <p:nvPicPr>
          <p:cNvPr id="6" name="Picture 5"/>
          <p:cNvPicPr>
            <a:picLocks noChangeAspect="1"/>
          </p:cNvPicPr>
          <p:nvPr/>
        </p:nvPicPr>
        <p:blipFill>
          <a:blip r:embed="rId2"/>
          <a:stretch>
            <a:fillRect/>
          </a:stretch>
        </p:blipFill>
        <p:spPr>
          <a:xfrm>
            <a:off x="840155" y="786384"/>
            <a:ext cx="10036201" cy="4782312"/>
          </a:xfrm>
          <a:prstGeom prst="rect">
            <a:avLst/>
          </a:prstGeom>
        </p:spPr>
      </p:pic>
    </p:spTree>
    <p:extLst>
      <p:ext uri="{BB962C8B-B14F-4D97-AF65-F5344CB8AC3E}">
        <p14:creationId xmlns:p14="http://schemas.microsoft.com/office/powerpoint/2010/main" val="9029095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H.Fakher</a:t>
            </a:r>
            <a:endParaRPr lang="en-US" dirty="0"/>
          </a:p>
        </p:txBody>
      </p:sp>
      <p:sp>
        <p:nvSpPr>
          <p:cNvPr id="3" name="Slide Number Placeholder 2"/>
          <p:cNvSpPr>
            <a:spLocks noGrp="1"/>
          </p:cNvSpPr>
          <p:nvPr>
            <p:ph type="sldNum" sz="quarter" idx="12"/>
          </p:nvPr>
        </p:nvSpPr>
        <p:spPr/>
        <p:txBody>
          <a:bodyPr/>
          <a:lstStyle/>
          <a:p>
            <a:fld id="{3680D392-614A-43D7-BA76-AB1FFE045AF8}" type="slidenum">
              <a:rPr lang="en-US" smtClean="0"/>
              <a:t>8</a:t>
            </a:fld>
            <a:endParaRPr lang="en-US" dirty="0"/>
          </a:p>
        </p:txBody>
      </p:sp>
      <p:sp>
        <p:nvSpPr>
          <p:cNvPr id="5" name="Title 1"/>
          <p:cNvSpPr txBox="1">
            <a:spLocks/>
          </p:cNvSpPr>
          <p:nvPr/>
        </p:nvSpPr>
        <p:spPr>
          <a:xfrm>
            <a:off x="685801" y="196249"/>
            <a:ext cx="10394706" cy="786384"/>
          </a:xfrm>
          <a:prstGeom prst="rect">
            <a:avLst/>
          </a:prstGeom>
        </p:spPr>
        <p:txBody>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en-US" sz="4000" cap="none" dirty="0" smtClean="0"/>
              <a:t>What is UpSampling2D and Conv2DTranspsoe</a:t>
            </a:r>
            <a:endParaRPr lang="en-US" sz="4000" cap="none" dirty="0"/>
          </a:p>
        </p:txBody>
      </p:sp>
      <p:pic>
        <p:nvPicPr>
          <p:cNvPr id="6" name="Picture 5"/>
          <p:cNvPicPr>
            <a:picLocks noChangeAspect="1"/>
          </p:cNvPicPr>
          <p:nvPr/>
        </p:nvPicPr>
        <p:blipFill>
          <a:blip r:embed="rId2"/>
          <a:stretch>
            <a:fillRect/>
          </a:stretch>
        </p:blipFill>
        <p:spPr>
          <a:xfrm>
            <a:off x="685801" y="982633"/>
            <a:ext cx="9845042" cy="4512912"/>
          </a:xfrm>
          <a:prstGeom prst="rect">
            <a:avLst/>
          </a:prstGeom>
        </p:spPr>
      </p:pic>
    </p:spTree>
    <p:extLst>
      <p:ext uri="{BB962C8B-B14F-4D97-AF65-F5344CB8AC3E}">
        <p14:creationId xmlns:p14="http://schemas.microsoft.com/office/powerpoint/2010/main" val="17838059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Intersection Over Union [ IOU ]</a:t>
            </a:r>
            <a:endParaRPr lang="en-US" cap="none" dirty="0"/>
          </a:p>
        </p:txBody>
      </p:sp>
      <p:sp>
        <p:nvSpPr>
          <p:cNvPr id="3" name="Footer Placeholder 2"/>
          <p:cNvSpPr>
            <a:spLocks noGrp="1"/>
          </p:cNvSpPr>
          <p:nvPr>
            <p:ph type="ftr" sz="quarter" idx="11"/>
          </p:nvPr>
        </p:nvSpPr>
        <p:spPr/>
        <p:txBody>
          <a:bodyPr/>
          <a:lstStyle/>
          <a:p>
            <a:r>
              <a:rPr lang="en-US" smtClean="0"/>
              <a:t>H.Fakher</a:t>
            </a:r>
            <a:endParaRPr lang="en-US" dirty="0"/>
          </a:p>
        </p:txBody>
      </p:sp>
      <p:sp>
        <p:nvSpPr>
          <p:cNvPr id="4" name="Slide Number Placeholder 3"/>
          <p:cNvSpPr>
            <a:spLocks noGrp="1"/>
          </p:cNvSpPr>
          <p:nvPr>
            <p:ph type="sldNum" sz="quarter" idx="12"/>
          </p:nvPr>
        </p:nvSpPr>
        <p:spPr/>
        <p:txBody>
          <a:bodyPr/>
          <a:lstStyle/>
          <a:p>
            <a:fld id="{3680D392-614A-43D7-BA76-AB1FFE045AF8}" type="slidenum">
              <a:rPr lang="en-US" smtClean="0"/>
              <a:t>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0542" y="1837765"/>
            <a:ext cx="8407400" cy="3737535"/>
          </a:xfrm>
          <a:prstGeom prst="rect">
            <a:avLst/>
          </a:prstGeom>
        </p:spPr>
      </p:pic>
    </p:spTree>
    <p:extLst>
      <p:ext uri="{BB962C8B-B14F-4D97-AF65-F5344CB8AC3E}">
        <p14:creationId xmlns:p14="http://schemas.microsoft.com/office/powerpoint/2010/main" val="40689411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1482</TotalTime>
  <Words>1004</Words>
  <Application>Microsoft Office PowerPoint</Application>
  <PresentationFormat>Widescreen</PresentationFormat>
  <Paragraphs>154</Paragraphs>
  <Slides>32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Arial-BoldMT</vt:lpstr>
      <vt:lpstr>Arial-ItalicMT</vt:lpstr>
      <vt:lpstr>ArialMT</vt:lpstr>
      <vt:lpstr>Barlow Condensed Black</vt:lpstr>
      <vt:lpstr>Calibri</vt:lpstr>
      <vt:lpstr>Impact</vt:lpstr>
      <vt:lpstr>Times New Roman</vt:lpstr>
      <vt:lpstr>Main Event</vt:lpstr>
      <vt:lpstr>Artificial intelligence</vt:lpstr>
      <vt:lpstr>What Is Image Segmentation?</vt:lpstr>
      <vt:lpstr>What Is Image Semantic Segmentation?</vt:lpstr>
      <vt:lpstr>What Is Image Instance Segmentation?</vt:lpstr>
      <vt:lpstr>Others Techniques </vt:lpstr>
      <vt:lpstr>U NET </vt:lpstr>
      <vt:lpstr>PowerPoint Presentation</vt:lpstr>
      <vt:lpstr>PowerPoint Presentation</vt:lpstr>
      <vt:lpstr>Intersection Over Union [ IOU ]</vt:lpstr>
      <vt:lpstr>Three similarity coefficients</vt:lpstr>
      <vt:lpstr>R-CNN</vt:lpstr>
      <vt:lpstr>R-CNN</vt:lpstr>
      <vt:lpstr>Fast R-CNN</vt:lpstr>
      <vt:lpstr>Fast R-CNN</vt:lpstr>
      <vt:lpstr>Faster R-CNN</vt:lpstr>
      <vt:lpstr>Faster R-CNN</vt:lpstr>
      <vt:lpstr>Mask R-CNN</vt:lpstr>
      <vt:lpstr>Mask R-CNN</vt:lpstr>
      <vt:lpstr>Comparison Between Models</vt:lpstr>
      <vt:lpstr>Detectron2</vt:lpstr>
      <vt:lpstr>Detectron2  Model Zoo</vt:lpstr>
      <vt:lpstr>Detectron2 - Inference</vt:lpstr>
      <vt:lpstr>Train Detectron2 On A Custom Dataset</vt:lpstr>
      <vt:lpstr>PowerPoint Presentation</vt:lpstr>
      <vt:lpstr>Train Detectron2 On A Custom Dataset</vt:lpstr>
      <vt:lpstr>Train Detectron2 On A Custom Dataset</vt:lpstr>
      <vt:lpstr>Train Detectron2 On A Custom Dataset</vt:lpstr>
      <vt:lpstr>Train Detectron2 On A Custom Dataset</vt:lpstr>
      <vt:lpstr>Train Detectron2 On A Custom Dataset</vt:lpstr>
      <vt:lpstr>Train Detectron2 Save/Load Trained Model</vt:lpstr>
      <vt:lpstr>Instance Segmentation on a custom dataset</vt:lpstr>
      <vt:lpstr>Thanks for listening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127</cp:revision>
  <dcterms:created xsi:type="dcterms:W3CDTF">2022-06-28T13:07:35Z</dcterms:created>
  <dcterms:modified xsi:type="dcterms:W3CDTF">2022-07-25T18:06:13Z</dcterms:modified>
</cp:coreProperties>
</file>